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6"/>
  </p:notesMasterIdLst>
  <p:handoutMasterIdLst>
    <p:handoutMasterId r:id="rId27"/>
  </p:handoutMasterIdLst>
  <p:sldIdLst>
    <p:sldId id="265" r:id="rId5"/>
    <p:sldId id="310" r:id="rId6"/>
    <p:sldId id="320" r:id="rId7"/>
    <p:sldId id="312" r:id="rId8"/>
    <p:sldId id="321" r:id="rId9"/>
    <p:sldId id="324" r:id="rId10"/>
    <p:sldId id="322" r:id="rId11"/>
    <p:sldId id="323" r:id="rId12"/>
    <p:sldId id="325" r:id="rId13"/>
    <p:sldId id="327" r:id="rId14"/>
    <p:sldId id="335" r:id="rId15"/>
    <p:sldId id="326" r:id="rId16"/>
    <p:sldId id="315" r:id="rId17"/>
    <p:sldId id="329" r:id="rId18"/>
    <p:sldId id="330" r:id="rId19"/>
    <p:sldId id="332" r:id="rId20"/>
    <p:sldId id="337" r:id="rId21"/>
    <p:sldId id="313" r:id="rId22"/>
    <p:sldId id="328" r:id="rId23"/>
    <p:sldId id="316" r:id="rId24"/>
    <p:sldId id="336" r:id="rId25"/>
  </p:sldIdLst>
  <p:sldSz cx="12188825" cy="6858000"/>
  <p:notesSz cx="6858000" cy="9144000"/>
  <p:custDataLst>
    <p:tags r:id="rId28"/>
  </p:custDataLst>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9AD3"/>
    <a:srgbClr val="000E21"/>
    <a:srgbClr val="325D90"/>
    <a:srgbClr val="72B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605" autoAdjust="0"/>
  </p:normalViewPr>
  <p:slideViewPr>
    <p:cSldViewPr showGuides="1">
      <p:cViewPr varScale="1">
        <p:scale>
          <a:sx n="69" d="100"/>
          <a:sy n="69" d="100"/>
        </p:scale>
        <p:origin x="1234" y="8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90" d="100"/>
          <a:sy n="90" d="100"/>
        </p:scale>
        <p:origin x="88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5" qsCatId="simple" csTypeId="urn:microsoft.com/office/officeart/2005/8/colors/accent1_5" csCatId="accent1" phldr="1"/>
      <dgm:spPr/>
      <dgm:t>
        <a:bodyPr rtlCol="0"/>
        <a:lstStyle/>
        <a:p>
          <a:pPr rtl="0"/>
          <a:endParaRPr lang="en-US"/>
        </a:p>
      </dgm:t>
    </dgm:pt>
    <dgm:pt modelId="{FB986F71-3126-4196-BD30-74AEDC39A1CA}">
      <dgm:prSet phldrT="[Text]"/>
      <dgm:spPr/>
      <dgm:t>
        <a:bodyPr rtlCol="0"/>
        <a:lstStyle/>
        <a:p>
          <a:pPr rtl="0"/>
          <a:r>
            <a:rPr lang="it" dirty="0"/>
            <a:t>Data Acquisition</a:t>
          </a:r>
          <a:endParaRPr lang="en-US" dirty="0"/>
        </a:p>
      </dgm:t>
    </dgm:pt>
    <dgm:pt modelId="{9B3CE34A-9B3E-4D5F-94E0-DFBB94FF5A03}" type="parTrans" cxnId="{1423FC72-83C7-4510-8021-28EAEA493E68}">
      <dgm:prSet/>
      <dgm:spPr/>
      <dgm:t>
        <a:bodyPr rtlCol="0"/>
        <a:lstStyle/>
        <a:p>
          <a:pPr rtl="0"/>
          <a:endParaRPr lang="en-US"/>
        </a:p>
      </dgm:t>
    </dgm:pt>
    <dgm:pt modelId="{D0B150DF-3AA4-454C-8652-25880449C422}" type="sibTrans" cxnId="{1423FC72-83C7-4510-8021-28EAEA493E68}">
      <dgm:prSet/>
      <dgm:spPr/>
      <dgm:t>
        <a:bodyPr rtlCol="0"/>
        <a:lstStyle/>
        <a:p>
          <a:pPr rtl="0"/>
          <a:endParaRPr lang="en-US"/>
        </a:p>
      </dgm:t>
    </dgm:pt>
    <dgm:pt modelId="{AB2E8498-CC81-452F-A895-08F3845AA347}">
      <dgm:prSet phldrT="[Text]"/>
      <dgm:spPr/>
      <dgm:t>
        <a:bodyPr rtlCol="0"/>
        <a:lstStyle/>
        <a:p>
          <a:pPr rtl="0"/>
          <a:r>
            <a:rPr lang="en-US" dirty="0"/>
            <a:t>Raw Tweet</a:t>
          </a:r>
        </a:p>
      </dgm:t>
    </dgm:pt>
    <dgm:pt modelId="{4C65E2C8-0CBB-4D8C-AD60-6B0105C62B84}" type="parTrans" cxnId="{2D5B3E3B-3EE5-4072-933E-27DF5400591C}">
      <dgm:prSet/>
      <dgm:spPr/>
      <dgm:t>
        <a:bodyPr rtlCol="0"/>
        <a:lstStyle/>
        <a:p>
          <a:pPr rtl="0"/>
          <a:endParaRPr lang="en-US"/>
        </a:p>
      </dgm:t>
    </dgm:pt>
    <dgm:pt modelId="{9A1F3304-AA9E-4FBC-89BA-9095C80E47C9}" type="sibTrans" cxnId="{2D5B3E3B-3EE5-4072-933E-27DF5400591C}">
      <dgm:prSet/>
      <dgm:spPr/>
      <dgm:t>
        <a:bodyPr rtlCol="0"/>
        <a:lstStyle/>
        <a:p>
          <a:pPr rtl="0"/>
          <a:endParaRPr lang="en-US"/>
        </a:p>
      </dgm:t>
    </dgm:pt>
    <dgm:pt modelId="{BF381BD4-48DC-48BF-8C18-C307CDD4D490}">
      <dgm:prSet phldrT="[Text]"/>
      <dgm:spPr/>
      <dgm:t>
        <a:bodyPr rtlCol="0"/>
        <a:lstStyle/>
        <a:p>
          <a:pPr rtl="0"/>
          <a:r>
            <a:rPr lang="it" dirty="0"/>
            <a:t>Pre-Processing</a:t>
          </a:r>
          <a:endParaRPr lang="en-US" dirty="0"/>
        </a:p>
      </dgm:t>
    </dgm:pt>
    <dgm:pt modelId="{5D881325-883F-44A1-A5FB-E01856D07A5B}" type="parTrans" cxnId="{5F9EDECD-FB20-4615-B5EC-47255B2B532F}">
      <dgm:prSet/>
      <dgm:spPr/>
      <dgm:t>
        <a:bodyPr rtlCol="0"/>
        <a:lstStyle/>
        <a:p>
          <a:pPr rtl="0"/>
          <a:endParaRPr lang="en-US"/>
        </a:p>
      </dgm:t>
    </dgm:pt>
    <dgm:pt modelId="{2C645F98-BC4B-4797-BC42-0872EA7B0575}" type="sibTrans" cxnId="{5F9EDECD-FB20-4615-B5EC-47255B2B532F}">
      <dgm:prSet/>
      <dgm:spPr/>
      <dgm:t>
        <a:bodyPr rtlCol="0"/>
        <a:lstStyle/>
        <a:p>
          <a:pPr rtl="0"/>
          <a:endParaRPr lang="en-US"/>
        </a:p>
      </dgm:t>
    </dgm:pt>
    <dgm:pt modelId="{F6D27D1B-CDCB-481F-B8FA-AB31B2A119DE}">
      <dgm:prSet phldrT="[Text]"/>
      <dgm:spPr/>
      <dgm:t>
        <a:bodyPr rtlCol="0"/>
        <a:lstStyle/>
        <a:p>
          <a:pPr rtl="0"/>
          <a:r>
            <a:rPr lang="it" dirty="0"/>
            <a:t>Community Detection</a:t>
          </a:r>
          <a:endParaRPr lang="en-US" dirty="0"/>
        </a:p>
      </dgm:t>
    </dgm:pt>
    <dgm:pt modelId="{8A7BF306-8E53-4B16-9E7E-A79AE3DF6BE2}" type="parTrans" cxnId="{A63D53AC-541A-4D09-9620-8B1C8D7B91DE}">
      <dgm:prSet/>
      <dgm:spPr/>
      <dgm:t>
        <a:bodyPr rtlCol="0"/>
        <a:lstStyle/>
        <a:p>
          <a:pPr rtl="0"/>
          <a:endParaRPr lang="en-US"/>
        </a:p>
      </dgm:t>
    </dgm:pt>
    <dgm:pt modelId="{7AEB6639-3258-49E8-8B1F-B4A9C61922BE}" type="sibTrans" cxnId="{A63D53AC-541A-4D09-9620-8B1C8D7B91DE}">
      <dgm:prSet/>
      <dgm:spPr/>
      <dgm:t>
        <a:bodyPr rtlCol="0"/>
        <a:lstStyle/>
        <a:p>
          <a:pPr rtl="0"/>
          <a:endParaRPr lang="en-US"/>
        </a:p>
      </dgm:t>
    </dgm:pt>
    <dgm:pt modelId="{0B00F5A8-A0EF-4111-9D86-004317B4F49E}">
      <dgm:prSet phldrT="[Text]" custT="1"/>
      <dgm:spPr/>
      <dgm:t>
        <a:bodyPr rtlCol="0"/>
        <a:lstStyle/>
        <a:p>
          <a:pPr rtl="0"/>
          <a:r>
            <a:rPr lang="it" sz="1500" dirty="0"/>
            <a:t>Louvain</a:t>
          </a:r>
          <a:endParaRPr lang="en-US" sz="1500" dirty="0"/>
        </a:p>
      </dgm:t>
    </dgm:pt>
    <dgm:pt modelId="{EC916B99-8D26-4265-B7BE-BB461C68DA5C}" type="parTrans" cxnId="{86F910E7-C9D0-48E5-A3A3-C70127E96FC1}">
      <dgm:prSet/>
      <dgm:spPr/>
      <dgm:t>
        <a:bodyPr rtlCol="0"/>
        <a:lstStyle/>
        <a:p>
          <a:pPr rtl="0"/>
          <a:endParaRPr lang="en-US"/>
        </a:p>
      </dgm:t>
    </dgm:pt>
    <dgm:pt modelId="{CE48C676-980A-4BAC-A3C8-9ABC315DAE51}" type="sibTrans" cxnId="{86F910E7-C9D0-48E5-A3A3-C70127E96FC1}">
      <dgm:prSet/>
      <dgm:spPr/>
      <dgm:t>
        <a:bodyPr rtlCol="0"/>
        <a:lstStyle/>
        <a:p>
          <a:pPr rtl="0"/>
          <a:endParaRPr lang="en-US"/>
        </a:p>
      </dgm:t>
    </dgm:pt>
    <dgm:pt modelId="{58828492-5CEF-4AFE-95CB-5D7E6A18158B}">
      <dgm:prSet phldrT="[Text]"/>
      <dgm:spPr/>
      <dgm:t>
        <a:bodyPr rtlCol="0"/>
        <a:lstStyle/>
        <a:p>
          <a:pPr rtl="0"/>
          <a:r>
            <a:rPr lang="it" dirty="0"/>
            <a:t>Topic Modeling</a:t>
          </a:r>
          <a:endParaRPr lang="en-US" dirty="0"/>
        </a:p>
      </dgm:t>
    </dgm:pt>
    <dgm:pt modelId="{F664BA43-1B81-496F-A04E-CE4B4A525697}" type="parTrans" cxnId="{ECE9152A-59A8-4A3A-9D34-DB38A074F636}">
      <dgm:prSet/>
      <dgm:spPr/>
      <dgm:t>
        <a:bodyPr rtlCol="0"/>
        <a:lstStyle/>
        <a:p>
          <a:pPr rtl="0"/>
          <a:endParaRPr lang="en-US"/>
        </a:p>
      </dgm:t>
    </dgm:pt>
    <dgm:pt modelId="{2D386477-EC66-449A-8D41-5F8A212C3D8E}" type="sibTrans" cxnId="{ECE9152A-59A8-4A3A-9D34-DB38A074F636}">
      <dgm:prSet/>
      <dgm:spPr/>
      <dgm:t>
        <a:bodyPr rtlCol="0"/>
        <a:lstStyle/>
        <a:p>
          <a:pPr rtl="0"/>
          <a:endParaRPr lang="en-US"/>
        </a:p>
      </dgm:t>
    </dgm:pt>
    <dgm:pt modelId="{68838C34-4D02-49F8-ADD7-BFA90D87B7EA}">
      <dgm:prSet phldrT="[Text]"/>
      <dgm:spPr/>
      <dgm:t>
        <a:bodyPr rtlCol="0"/>
        <a:lstStyle/>
        <a:p>
          <a:pPr rtl="0"/>
          <a:r>
            <a:rPr lang="it" dirty="0"/>
            <a:t>K-Means</a:t>
          </a:r>
          <a:endParaRPr lang="en-US" dirty="0"/>
        </a:p>
      </dgm:t>
    </dgm:pt>
    <dgm:pt modelId="{F2AD00AD-6A23-4C89-A107-68EF5D1F0B94}" type="parTrans" cxnId="{4143D757-8617-4C89-8322-E3B29A1874AF}">
      <dgm:prSet/>
      <dgm:spPr/>
      <dgm:t>
        <a:bodyPr rtlCol="0"/>
        <a:lstStyle/>
        <a:p>
          <a:pPr rtl="0"/>
          <a:endParaRPr lang="en-US"/>
        </a:p>
      </dgm:t>
    </dgm:pt>
    <dgm:pt modelId="{FFC4FCE7-6F2F-4F91-A74A-7C4C32A81657}" type="sibTrans" cxnId="{4143D757-8617-4C89-8322-E3B29A1874AF}">
      <dgm:prSet/>
      <dgm:spPr/>
      <dgm:t>
        <a:bodyPr rtlCol="0"/>
        <a:lstStyle/>
        <a:p>
          <a:pPr rtl="0"/>
          <a:endParaRPr lang="en-US"/>
        </a:p>
      </dgm:t>
    </dgm:pt>
    <dgm:pt modelId="{65B6D8B9-E558-4264-B37F-7B4B2A8896DF}">
      <dgm:prSet phldrT="[Text]" custT="1"/>
      <dgm:spPr/>
      <dgm:t>
        <a:bodyPr rtlCol="0"/>
        <a:lstStyle/>
        <a:p>
          <a:pPr rtl="0"/>
          <a:r>
            <a:rPr lang="it" sz="1500" dirty="0"/>
            <a:t>Modularity</a:t>
          </a:r>
          <a:endParaRPr lang="en-US" sz="1500" dirty="0"/>
        </a:p>
      </dgm:t>
    </dgm:pt>
    <dgm:pt modelId="{04F5A724-3AA7-4E78-B992-BCB3E916993F}" type="parTrans" cxnId="{CA96E113-7151-48C8-B4D5-7AA211772CC8}">
      <dgm:prSet/>
      <dgm:spPr/>
      <dgm:t>
        <a:bodyPr rtlCol="0"/>
        <a:lstStyle/>
        <a:p>
          <a:pPr rtl="0"/>
          <a:endParaRPr lang="en-US"/>
        </a:p>
      </dgm:t>
    </dgm:pt>
    <dgm:pt modelId="{370A79FF-9957-49E1-811F-78AB198DD9E0}" type="sibTrans" cxnId="{CA96E113-7151-48C8-B4D5-7AA211772CC8}">
      <dgm:prSet/>
      <dgm:spPr/>
      <dgm:t>
        <a:bodyPr rtlCol="0"/>
        <a:lstStyle/>
        <a:p>
          <a:pPr rtl="0"/>
          <a:endParaRPr lang="en-US"/>
        </a:p>
      </dgm:t>
    </dgm:pt>
    <dgm:pt modelId="{6E7DBE00-7E5B-46F8-BBA0-CF0079A58E82}">
      <dgm:prSet phldrT="[Text]"/>
      <dgm:spPr/>
      <dgm:t>
        <a:bodyPr rtlCol="0"/>
        <a:lstStyle/>
        <a:p>
          <a:pPr rtl="0"/>
          <a:r>
            <a:rPr lang="it" dirty="0"/>
            <a:t>DBSCAN</a:t>
          </a:r>
          <a:endParaRPr lang="en-US" dirty="0"/>
        </a:p>
      </dgm:t>
    </dgm:pt>
    <dgm:pt modelId="{6FAC7821-43C2-4A12-9638-E9B1BDE7C8D8}" type="parTrans" cxnId="{3D080EE7-BDF0-495B-A4FB-103A296CD73B}">
      <dgm:prSet/>
      <dgm:spPr/>
      <dgm:t>
        <a:bodyPr rtlCol="0"/>
        <a:lstStyle/>
        <a:p>
          <a:pPr rtl="0"/>
          <a:endParaRPr lang="en-US"/>
        </a:p>
      </dgm:t>
    </dgm:pt>
    <dgm:pt modelId="{65147ED7-18A4-49A5-9AEE-066FB0363316}" type="sibTrans" cxnId="{3D080EE7-BDF0-495B-A4FB-103A296CD73B}">
      <dgm:prSet/>
      <dgm:spPr/>
      <dgm:t>
        <a:bodyPr rtlCol="0"/>
        <a:lstStyle/>
        <a:p>
          <a:pPr rtl="0"/>
          <a:endParaRPr lang="en-US"/>
        </a:p>
      </dgm:t>
    </dgm:pt>
    <dgm:pt modelId="{231B9FC1-01AC-4D34-AA40-C98261098FD6}">
      <dgm:prSet phldrT="[Text]"/>
      <dgm:spPr/>
      <dgm:t>
        <a:bodyPr rtlCol="0"/>
        <a:lstStyle/>
        <a:p>
          <a:pPr rtl="0"/>
          <a:r>
            <a:rPr lang="en-US" dirty="0"/>
            <a:t>Sentiment Analysis</a:t>
          </a:r>
        </a:p>
      </dgm:t>
    </dgm:pt>
    <dgm:pt modelId="{51EE5ADB-A436-467D-A70B-4D9314F50F2D}" type="parTrans" cxnId="{90499FED-2B8A-45D3-AF04-34A08F4E0CAE}">
      <dgm:prSet/>
      <dgm:spPr/>
      <dgm:t>
        <a:bodyPr/>
        <a:lstStyle/>
        <a:p>
          <a:endParaRPr lang="en-GB"/>
        </a:p>
      </dgm:t>
    </dgm:pt>
    <dgm:pt modelId="{FD23B467-01F0-4641-A96A-477648F590DA}" type="sibTrans" cxnId="{90499FED-2B8A-45D3-AF04-34A08F4E0CAE}">
      <dgm:prSet/>
      <dgm:spPr/>
      <dgm:t>
        <a:bodyPr/>
        <a:lstStyle/>
        <a:p>
          <a:endParaRPr lang="en-GB"/>
        </a:p>
      </dgm:t>
    </dgm:pt>
    <dgm:pt modelId="{42061980-3D3D-4691-A36F-C4669568887B}">
      <dgm:prSet phldrT="[Text]"/>
      <dgm:spPr/>
      <dgm:t>
        <a:bodyPr rtlCol="0"/>
        <a:lstStyle/>
        <a:p>
          <a:pPr rtl="0"/>
          <a:r>
            <a:rPr lang="en-US" dirty="0"/>
            <a:t>Network Modeling</a:t>
          </a:r>
        </a:p>
      </dgm:t>
    </dgm:pt>
    <dgm:pt modelId="{4328B5E4-D51A-4369-9D66-DECA75F8A704}" type="parTrans" cxnId="{FA58A3CA-15F0-4B84-A28C-3E42C4303E24}">
      <dgm:prSet/>
      <dgm:spPr/>
      <dgm:t>
        <a:bodyPr/>
        <a:lstStyle/>
        <a:p>
          <a:endParaRPr lang="en-GB"/>
        </a:p>
      </dgm:t>
    </dgm:pt>
    <dgm:pt modelId="{B7EB3E49-056B-4DA6-9109-6470CF249B1C}" type="sibTrans" cxnId="{FA58A3CA-15F0-4B84-A28C-3E42C4303E24}">
      <dgm:prSet/>
      <dgm:spPr/>
      <dgm:t>
        <a:bodyPr/>
        <a:lstStyle/>
        <a:p>
          <a:endParaRPr lang="en-GB"/>
        </a:p>
      </dgm:t>
    </dgm:pt>
    <dgm:pt modelId="{E5EA6FD2-A44B-48B3-B14E-306C6C1E53DA}">
      <dgm:prSet phldrT="[Text]" custT="1"/>
      <dgm:spPr/>
      <dgm:t>
        <a:bodyPr rtlCol="0"/>
        <a:lstStyle/>
        <a:p>
          <a:pPr rtl="0"/>
          <a:r>
            <a:rPr lang="en-US" sz="1500" dirty="0"/>
            <a:t>HITS</a:t>
          </a:r>
        </a:p>
      </dgm:t>
    </dgm:pt>
    <dgm:pt modelId="{CDBD9C5A-2BD1-401F-AE8C-50ADA5A11070}" type="parTrans" cxnId="{AF455634-3DE8-4E1B-AC6B-90300575F700}">
      <dgm:prSet/>
      <dgm:spPr/>
      <dgm:t>
        <a:bodyPr/>
        <a:lstStyle/>
        <a:p>
          <a:endParaRPr lang="en-GB"/>
        </a:p>
      </dgm:t>
    </dgm:pt>
    <dgm:pt modelId="{2059AF8F-916F-4D2D-B5FD-F53322E975B2}" type="sibTrans" cxnId="{AF455634-3DE8-4E1B-AC6B-90300575F700}">
      <dgm:prSet/>
      <dgm:spPr/>
      <dgm:t>
        <a:bodyPr/>
        <a:lstStyle/>
        <a:p>
          <a:endParaRPr lang="en-GB"/>
        </a:p>
      </dgm:t>
    </dgm:pt>
    <dgm:pt modelId="{9E926B94-70E8-4C0C-8E32-EB9A7B8DCD4D}">
      <dgm:prSet phldrT="[Text]"/>
      <dgm:spPr/>
      <dgm:t>
        <a:bodyPr rtlCol="0"/>
        <a:lstStyle/>
        <a:p>
          <a:pPr rtl="0"/>
          <a:r>
            <a:rPr lang="en-US" dirty="0"/>
            <a:t>Latent Dirichlet Analysis</a:t>
          </a:r>
        </a:p>
      </dgm:t>
    </dgm:pt>
    <dgm:pt modelId="{0553C88B-412C-4C25-BF2D-939B7478CED0}" type="parTrans" cxnId="{A3652D5C-B077-4CED-975F-772A38EBA6DE}">
      <dgm:prSet/>
      <dgm:spPr/>
      <dgm:t>
        <a:bodyPr/>
        <a:lstStyle/>
        <a:p>
          <a:endParaRPr lang="en-GB"/>
        </a:p>
      </dgm:t>
    </dgm:pt>
    <dgm:pt modelId="{7CC748C6-B20F-4C2E-9317-0DFAE9F8F93E}" type="sibTrans" cxnId="{A3652D5C-B077-4CED-975F-772A38EBA6DE}">
      <dgm:prSet/>
      <dgm:spPr/>
      <dgm:t>
        <a:bodyPr/>
        <a:lstStyle/>
        <a:p>
          <a:endParaRPr lang="en-GB"/>
        </a:p>
      </dgm:t>
    </dgm:pt>
    <dgm:pt modelId="{B95F7F02-E85F-46B4-B3D9-D0FA1DC39A2C}">
      <dgm:prSet phldrT="[Text]"/>
      <dgm:spPr/>
      <dgm:t>
        <a:bodyPr rtlCol="0"/>
        <a:lstStyle/>
        <a:p>
          <a:pPr rtl="0"/>
          <a:r>
            <a:rPr lang="en-US" dirty="0"/>
            <a:t>LSTM</a:t>
          </a:r>
        </a:p>
      </dgm:t>
    </dgm:pt>
    <dgm:pt modelId="{70CBBFEE-91FA-401C-B49B-C480A20CF7E1}" type="parTrans" cxnId="{1755E24A-415B-47BC-B857-418B1D500718}">
      <dgm:prSet/>
      <dgm:spPr/>
      <dgm:t>
        <a:bodyPr/>
        <a:lstStyle/>
        <a:p>
          <a:endParaRPr lang="en-GB"/>
        </a:p>
      </dgm:t>
    </dgm:pt>
    <dgm:pt modelId="{4BA1EDD9-ED7B-41D6-B58C-E518F3DB91D3}" type="sibTrans" cxnId="{1755E24A-415B-47BC-B857-418B1D500718}">
      <dgm:prSet/>
      <dgm:spPr/>
      <dgm:t>
        <a:bodyPr/>
        <a:lstStyle/>
        <a:p>
          <a:endParaRPr lang="en-GB"/>
        </a:p>
      </dgm:t>
    </dgm:pt>
    <dgm:pt modelId="{5BA49FA2-35F2-4697-AFA8-7C16327777C9}">
      <dgm:prSet phldrT="[Text]"/>
      <dgm:spPr/>
      <dgm:t>
        <a:bodyPr rtlCol="0"/>
        <a:lstStyle/>
        <a:p>
          <a:pPr rtl="0"/>
          <a:r>
            <a:rPr lang="en-US" dirty="0"/>
            <a:t>SVM</a:t>
          </a:r>
        </a:p>
      </dgm:t>
    </dgm:pt>
    <dgm:pt modelId="{38C70E7A-4477-4D2F-B4EC-36B089893CDC}" type="parTrans" cxnId="{10F31B0B-BECE-41FA-9DFE-3A0312115317}">
      <dgm:prSet/>
      <dgm:spPr/>
      <dgm:t>
        <a:bodyPr/>
        <a:lstStyle/>
        <a:p>
          <a:endParaRPr lang="en-GB"/>
        </a:p>
      </dgm:t>
    </dgm:pt>
    <dgm:pt modelId="{82099FD5-2A84-4C9C-A797-A9855CD34115}" type="sibTrans" cxnId="{10F31B0B-BECE-41FA-9DFE-3A0312115317}">
      <dgm:prSet/>
      <dgm:spPr/>
      <dgm:t>
        <a:bodyPr/>
        <a:lstStyle/>
        <a:p>
          <a:endParaRPr lang="en-GB"/>
        </a:p>
      </dgm:t>
    </dgm:pt>
    <dgm:pt modelId="{6A23979D-52DB-42A7-ADC2-658ECD8F2AB0}">
      <dgm:prSet phldrT="[Text]"/>
      <dgm:spPr/>
      <dgm:t>
        <a:bodyPr rtlCol="0"/>
        <a:lstStyle/>
        <a:p>
          <a:pPr rtl="0"/>
          <a:r>
            <a:rPr lang="en-US" dirty="0"/>
            <a:t>SentiStrength</a:t>
          </a:r>
        </a:p>
      </dgm:t>
    </dgm:pt>
    <dgm:pt modelId="{C39CEAD6-3325-471D-AD29-2FB464EABAF7}" type="parTrans" cxnId="{30A02BE4-33F3-473A-9360-0581F2355C23}">
      <dgm:prSet/>
      <dgm:spPr/>
      <dgm:t>
        <a:bodyPr/>
        <a:lstStyle/>
        <a:p>
          <a:endParaRPr lang="en-GB"/>
        </a:p>
      </dgm:t>
    </dgm:pt>
    <dgm:pt modelId="{B1AB48C1-3C1F-45F6-9354-0CD668D417AA}" type="sibTrans" cxnId="{30A02BE4-33F3-473A-9360-0581F2355C23}">
      <dgm:prSet/>
      <dgm:spPr/>
      <dgm:t>
        <a:bodyPr/>
        <a:lstStyle/>
        <a:p>
          <a:endParaRPr lang="en-GB"/>
        </a:p>
      </dgm:t>
    </dgm:pt>
    <dgm:pt modelId="{3960CFF8-4383-4382-8D6D-F2A00F508E8D}" type="pres">
      <dgm:prSet presAssocID="{0E9DE493-19D7-4EC9-97C9-5F26233F1106}" presName="Name0" presStyleCnt="0">
        <dgm:presLayoutVars>
          <dgm:dir/>
          <dgm:animLvl val="lvl"/>
          <dgm:resizeHandles val="exact"/>
        </dgm:presLayoutVars>
      </dgm:prSet>
      <dgm:spPr/>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4"/>
      <dgm:spPr/>
    </dgm:pt>
    <dgm:pt modelId="{96015622-8A46-45CF-A72A-2856B699B374}" type="pres">
      <dgm:prSet presAssocID="{FB986F71-3126-4196-BD30-74AEDC39A1CA}" presName="childNode1" presStyleLbl="bgAcc1" presStyleIdx="0" presStyleCnt="4" custScaleX="127079">
        <dgm:presLayoutVars>
          <dgm:bulletEnabled val="1"/>
        </dgm:presLayoutVars>
      </dgm:prSet>
      <dgm:spPr/>
    </dgm:pt>
    <dgm:pt modelId="{BFE859F2-A9E8-4F95-9161-8EC68F2D30C4}" type="pres">
      <dgm:prSet presAssocID="{FB986F71-3126-4196-BD30-74AEDC39A1CA}" presName="childNode1tx" presStyleLbl="bgAcc1" presStyleIdx="0" presStyleCnt="4">
        <dgm:presLayoutVars>
          <dgm:bulletEnabled val="1"/>
        </dgm:presLayoutVars>
      </dgm:prSet>
      <dgm:spPr/>
    </dgm:pt>
    <dgm:pt modelId="{E18C6CF4-EDEB-4539-A36D-E0355B626199}" type="pres">
      <dgm:prSet presAssocID="{FB986F71-3126-4196-BD30-74AEDC39A1CA}" presName="parentNode1" presStyleLbl="node1" presStyleIdx="0" presStyleCnt="4">
        <dgm:presLayoutVars>
          <dgm:chMax val="1"/>
          <dgm:bulletEnabled val="1"/>
        </dgm:presLayoutVars>
      </dgm:prSet>
      <dgm:spPr/>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3"/>
      <dgm:spPr/>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4"/>
      <dgm:spPr/>
    </dgm:pt>
    <dgm:pt modelId="{E83793B4-2C5C-4D90-82FA-E5EE4745664D}" type="pres">
      <dgm:prSet presAssocID="{F6D27D1B-CDCB-481F-B8FA-AB31B2A119DE}" presName="childNode2" presStyleLbl="bgAcc1" presStyleIdx="1" presStyleCnt="4" custScaleX="129344">
        <dgm:presLayoutVars>
          <dgm:bulletEnabled val="1"/>
        </dgm:presLayoutVars>
      </dgm:prSet>
      <dgm:spPr/>
    </dgm:pt>
    <dgm:pt modelId="{67FFE978-6FBE-4424-80BE-B9E4B4DD0695}" type="pres">
      <dgm:prSet presAssocID="{F6D27D1B-CDCB-481F-B8FA-AB31B2A119DE}" presName="childNode2tx" presStyleLbl="bgAcc1" presStyleIdx="1" presStyleCnt="4">
        <dgm:presLayoutVars>
          <dgm:bulletEnabled val="1"/>
        </dgm:presLayoutVars>
      </dgm:prSet>
      <dgm:spPr/>
    </dgm:pt>
    <dgm:pt modelId="{029D1FDE-4DD7-4FA5-8C70-0C747477B66C}" type="pres">
      <dgm:prSet presAssocID="{F6D27D1B-CDCB-481F-B8FA-AB31B2A119DE}" presName="parentNode2" presStyleLbl="node1" presStyleIdx="1" presStyleCnt="4">
        <dgm:presLayoutVars>
          <dgm:chMax val="0"/>
          <dgm:bulletEnabled val="1"/>
        </dgm:presLayoutVars>
      </dgm:prSet>
      <dgm:spPr/>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3"/>
      <dgm:spPr/>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4"/>
      <dgm:spPr/>
    </dgm:pt>
    <dgm:pt modelId="{69C28D3B-E083-42DF-9EA0-916CA12125A9}" type="pres">
      <dgm:prSet presAssocID="{58828492-5CEF-4AFE-95CB-5D7E6A18158B}" presName="childNode1" presStyleLbl="bgAcc1" presStyleIdx="2" presStyleCnt="4" custScaleX="128223">
        <dgm:presLayoutVars>
          <dgm:bulletEnabled val="1"/>
        </dgm:presLayoutVars>
      </dgm:prSet>
      <dgm:spPr/>
    </dgm:pt>
    <dgm:pt modelId="{843715D2-C2C2-41EB-BDA3-21230FBA46DB}" type="pres">
      <dgm:prSet presAssocID="{58828492-5CEF-4AFE-95CB-5D7E6A18158B}" presName="childNode1tx" presStyleLbl="bgAcc1" presStyleIdx="2" presStyleCnt="4">
        <dgm:presLayoutVars>
          <dgm:bulletEnabled val="1"/>
        </dgm:presLayoutVars>
      </dgm:prSet>
      <dgm:spPr/>
    </dgm:pt>
    <dgm:pt modelId="{047F5837-10E2-4FFC-A492-DB8A19EF48CA}" type="pres">
      <dgm:prSet presAssocID="{58828492-5CEF-4AFE-95CB-5D7E6A18158B}" presName="parentNode1" presStyleLbl="node1" presStyleIdx="2" presStyleCnt="4">
        <dgm:presLayoutVars>
          <dgm:chMax val="1"/>
          <dgm:bulletEnabled val="1"/>
        </dgm:presLayoutVars>
      </dgm:prSet>
      <dgm:spPr/>
    </dgm:pt>
    <dgm:pt modelId="{7D6A154D-27BB-4CCE-9250-BCDD2CD5C383}" type="pres">
      <dgm:prSet presAssocID="{58828492-5CEF-4AFE-95CB-5D7E6A18158B}" presName="connSite1" presStyleCnt="0"/>
      <dgm:spPr/>
    </dgm:pt>
    <dgm:pt modelId="{579F1937-4DA5-4916-9C90-78F96ED20E06}" type="pres">
      <dgm:prSet presAssocID="{2D386477-EC66-449A-8D41-5F8A212C3D8E}" presName="Name9" presStyleLbl="sibTrans2D1" presStyleIdx="2" presStyleCnt="3"/>
      <dgm:spPr/>
    </dgm:pt>
    <dgm:pt modelId="{EEA2726E-D748-4CE2-8C02-70CA22234FA7}" type="pres">
      <dgm:prSet presAssocID="{231B9FC1-01AC-4D34-AA40-C98261098FD6}" presName="composite2" presStyleCnt="0"/>
      <dgm:spPr/>
    </dgm:pt>
    <dgm:pt modelId="{CA939409-3EF4-4B83-BA56-32C7FF92543A}" type="pres">
      <dgm:prSet presAssocID="{231B9FC1-01AC-4D34-AA40-C98261098FD6}" presName="dummyNode2" presStyleLbl="node1" presStyleIdx="2" presStyleCnt="4"/>
      <dgm:spPr/>
    </dgm:pt>
    <dgm:pt modelId="{448C4678-DD3C-46D8-97BF-318322A4EC0E}" type="pres">
      <dgm:prSet presAssocID="{231B9FC1-01AC-4D34-AA40-C98261098FD6}" presName="childNode2" presStyleLbl="bgAcc1" presStyleIdx="3" presStyleCnt="4" custScaleX="120931">
        <dgm:presLayoutVars>
          <dgm:bulletEnabled val="1"/>
        </dgm:presLayoutVars>
      </dgm:prSet>
      <dgm:spPr/>
    </dgm:pt>
    <dgm:pt modelId="{A09D337B-D578-422A-96EB-F5EE47565628}" type="pres">
      <dgm:prSet presAssocID="{231B9FC1-01AC-4D34-AA40-C98261098FD6}" presName="childNode2tx" presStyleLbl="bgAcc1" presStyleIdx="3" presStyleCnt="4">
        <dgm:presLayoutVars>
          <dgm:bulletEnabled val="1"/>
        </dgm:presLayoutVars>
      </dgm:prSet>
      <dgm:spPr/>
    </dgm:pt>
    <dgm:pt modelId="{F55DD64B-C6F1-42EB-B7F8-11FBDCF57BA2}" type="pres">
      <dgm:prSet presAssocID="{231B9FC1-01AC-4D34-AA40-C98261098FD6}" presName="parentNode2" presStyleLbl="node1" presStyleIdx="3" presStyleCnt="4">
        <dgm:presLayoutVars>
          <dgm:chMax val="0"/>
          <dgm:bulletEnabled val="1"/>
        </dgm:presLayoutVars>
      </dgm:prSet>
      <dgm:spPr/>
    </dgm:pt>
    <dgm:pt modelId="{514A68EA-CD2D-4F9F-9671-75A5502D4B1A}" type="pres">
      <dgm:prSet presAssocID="{231B9FC1-01AC-4D34-AA40-C98261098FD6}" presName="connSite2" presStyleCnt="0"/>
      <dgm:spPr/>
    </dgm:pt>
  </dgm:ptLst>
  <dgm:cxnLst>
    <dgm:cxn modelId="{2A76FB00-A508-4393-A44B-1FC9DB11E6DA}" type="presOf" srcId="{9E926B94-70E8-4C0C-8E32-EB9A7B8DCD4D}" destId="{69C28D3B-E083-42DF-9EA0-916CA12125A9}" srcOrd="0" destOrd="2" presId="urn:microsoft.com/office/officeart/2005/8/layout/hProcess4"/>
    <dgm:cxn modelId="{30831D08-9233-4D4D-A84F-1BCEB7E75642}" type="presOf" srcId="{B95F7F02-E85F-46B4-B3D9-D0FA1DC39A2C}" destId="{A09D337B-D578-422A-96EB-F5EE47565628}" srcOrd="1" destOrd="0" presId="urn:microsoft.com/office/officeart/2005/8/layout/hProcess4"/>
    <dgm:cxn modelId="{10F31B0B-BECE-41FA-9DFE-3A0312115317}" srcId="{231B9FC1-01AC-4D34-AA40-C98261098FD6}" destId="{5BA49FA2-35F2-4697-AFA8-7C16327777C9}" srcOrd="1" destOrd="0" parTransId="{38C70E7A-4477-4D2F-B4EC-36B089893CDC}" sibTransId="{82099FD5-2A84-4C9C-A797-A9855CD34115}"/>
    <dgm:cxn modelId="{CA96E113-7151-48C8-B4D5-7AA211772CC8}" srcId="{F6D27D1B-CDCB-481F-B8FA-AB31B2A119DE}" destId="{65B6D8B9-E558-4264-B37F-7B4B2A8896DF}" srcOrd="1" destOrd="0" parTransId="{04F5A724-3AA7-4E78-B992-BCB3E916993F}" sibTransId="{370A79FF-9957-49E1-811F-78AB198DD9E0}"/>
    <dgm:cxn modelId="{0731A115-58A3-481B-8A1D-4C0F1D56F785}" type="presOf" srcId="{FB986F71-3126-4196-BD30-74AEDC39A1CA}" destId="{E18C6CF4-EDEB-4539-A36D-E0355B626199}" srcOrd="0" destOrd="0" presId="urn:microsoft.com/office/officeart/2005/8/layout/hProcess4"/>
    <dgm:cxn modelId="{C529391D-55FE-4BB2-8D1B-B2D9DF5DE999}" type="presOf" srcId="{2D386477-EC66-449A-8D41-5F8A212C3D8E}" destId="{579F1937-4DA5-4916-9C90-78F96ED20E06}" srcOrd="0" destOrd="0" presId="urn:microsoft.com/office/officeart/2005/8/layout/hProcess4"/>
    <dgm:cxn modelId="{0D16691E-E827-439C-BE92-39C83B0AB1B7}" type="presOf" srcId="{6A23979D-52DB-42A7-ADC2-658ECD8F2AB0}" destId="{448C4678-DD3C-46D8-97BF-318322A4EC0E}" srcOrd="0" destOrd="2" presId="urn:microsoft.com/office/officeart/2005/8/layout/hProcess4"/>
    <dgm:cxn modelId="{ECE9152A-59A8-4A3A-9D34-DB38A074F636}" srcId="{0E9DE493-19D7-4EC9-97C9-5F26233F1106}" destId="{58828492-5CEF-4AFE-95CB-5D7E6A18158B}" srcOrd="2" destOrd="0" parTransId="{F664BA43-1B81-496F-A04E-CE4B4A525697}" sibTransId="{2D386477-EC66-449A-8D41-5F8A212C3D8E}"/>
    <dgm:cxn modelId="{300E722A-937B-4681-BF9C-7933B3C6956A}" type="presOf" srcId="{F6D27D1B-CDCB-481F-B8FA-AB31B2A119DE}" destId="{029D1FDE-4DD7-4FA5-8C70-0C747477B66C}" srcOrd="0" destOrd="0" presId="urn:microsoft.com/office/officeart/2005/8/layout/hProcess4"/>
    <dgm:cxn modelId="{4124EF33-24C3-4528-852E-3A9046001319}" type="presOf" srcId="{5BA49FA2-35F2-4697-AFA8-7C16327777C9}" destId="{448C4678-DD3C-46D8-97BF-318322A4EC0E}" srcOrd="0" destOrd="1" presId="urn:microsoft.com/office/officeart/2005/8/layout/hProcess4"/>
    <dgm:cxn modelId="{AF455634-3DE8-4E1B-AC6B-90300575F700}" srcId="{F6D27D1B-CDCB-481F-B8FA-AB31B2A119DE}" destId="{E5EA6FD2-A44B-48B3-B14E-306C6C1E53DA}" srcOrd="2" destOrd="0" parTransId="{CDBD9C5A-2BD1-401F-AE8C-50ADA5A11070}" sibTransId="{2059AF8F-916F-4D2D-B5FD-F53322E975B2}"/>
    <dgm:cxn modelId="{2D5B3E3B-3EE5-4072-933E-27DF5400591C}" srcId="{FB986F71-3126-4196-BD30-74AEDC39A1CA}" destId="{AB2E8498-CC81-452F-A895-08F3845AA347}" srcOrd="0" destOrd="0" parTransId="{4C65E2C8-0CBB-4D8C-AD60-6B0105C62B84}" sibTransId="{9A1F3304-AA9E-4FBC-89BA-9095C80E47C9}"/>
    <dgm:cxn modelId="{A3652D5C-B077-4CED-975F-772A38EBA6DE}" srcId="{58828492-5CEF-4AFE-95CB-5D7E6A18158B}" destId="{9E926B94-70E8-4C0C-8E32-EB9A7B8DCD4D}" srcOrd="2" destOrd="0" parTransId="{0553C88B-412C-4C25-BF2D-939B7478CED0}" sibTransId="{7CC748C6-B20F-4C2E-9317-0DFAE9F8F93E}"/>
    <dgm:cxn modelId="{1BE66046-E00C-4ECF-A4C7-64A3E9346530}" type="presOf" srcId="{68838C34-4D02-49F8-ADD7-BFA90D87B7EA}" destId="{69C28D3B-E083-42DF-9EA0-916CA12125A9}" srcOrd="0" destOrd="0" presId="urn:microsoft.com/office/officeart/2005/8/layout/hProcess4"/>
    <dgm:cxn modelId="{A106624A-0005-41D4-B64A-901644325FEA}" type="presOf" srcId="{6E7DBE00-7E5B-46F8-BBA0-CF0079A58E82}" destId="{843715D2-C2C2-41EB-BDA3-21230FBA46DB}" srcOrd="1" destOrd="1" presId="urn:microsoft.com/office/officeart/2005/8/layout/hProcess4"/>
    <dgm:cxn modelId="{1755E24A-415B-47BC-B857-418B1D500718}" srcId="{231B9FC1-01AC-4D34-AA40-C98261098FD6}" destId="{B95F7F02-E85F-46B4-B3D9-D0FA1DC39A2C}" srcOrd="0" destOrd="0" parTransId="{70CBBFEE-91FA-401C-B49B-C480A20CF7E1}" sibTransId="{4BA1EDD9-ED7B-41D6-B58C-E518F3DB91D3}"/>
    <dgm:cxn modelId="{CCD48D6D-7DF7-47F2-8423-F40CE130A19C}" type="presOf" srcId="{6A23979D-52DB-42A7-ADC2-658ECD8F2AB0}" destId="{A09D337B-D578-422A-96EB-F5EE47565628}" srcOrd="1" destOrd="2" presId="urn:microsoft.com/office/officeart/2005/8/layout/hProcess4"/>
    <dgm:cxn modelId="{0657DE4D-EA4B-400F-9CA5-1C8514BC3ECC}" type="presOf" srcId="{42061980-3D3D-4691-A36F-C4669568887B}" destId="{BFE859F2-A9E8-4F95-9161-8EC68F2D30C4}" srcOrd="1" destOrd="2" presId="urn:microsoft.com/office/officeart/2005/8/layout/hProcess4"/>
    <dgm:cxn modelId="{B1B26771-11A8-4E6B-8EF9-86F86F79EB07}" type="presOf" srcId="{E5EA6FD2-A44B-48B3-B14E-306C6C1E53DA}" destId="{E83793B4-2C5C-4D90-82FA-E5EE4745664D}" srcOrd="0" destOrd="2"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35A76574-D756-4D8C-8305-9CE62A0186C0}" type="presOf" srcId="{E5EA6FD2-A44B-48B3-B14E-306C6C1E53DA}" destId="{67FFE978-6FBE-4424-80BE-B9E4B4DD0695}" srcOrd="1" destOrd="2" presId="urn:microsoft.com/office/officeart/2005/8/layout/hProcess4"/>
    <dgm:cxn modelId="{4143D757-8617-4C89-8322-E3B29A1874AF}" srcId="{58828492-5CEF-4AFE-95CB-5D7E6A18158B}" destId="{68838C34-4D02-49F8-ADD7-BFA90D87B7EA}" srcOrd="0" destOrd="0" parTransId="{F2AD00AD-6A23-4C89-A107-68EF5D1F0B94}" sibTransId="{FFC4FCE7-6F2F-4F91-A74A-7C4C32A81657}"/>
    <dgm:cxn modelId="{347DE279-6913-4C22-ADA6-3090A838A4A2}" type="presOf" srcId="{231B9FC1-01AC-4D34-AA40-C98261098FD6}" destId="{F55DD64B-C6F1-42EB-B7F8-11FBDCF57BA2}" srcOrd="0" destOrd="0" presId="urn:microsoft.com/office/officeart/2005/8/layout/hProcess4"/>
    <dgm:cxn modelId="{E9730C94-0A42-4F8E-B45A-02CE25449719}" type="presOf" srcId="{AB2E8498-CC81-452F-A895-08F3845AA347}" destId="{BFE859F2-A9E8-4F95-9161-8EC68F2D30C4}" srcOrd="1" destOrd="0" presId="urn:microsoft.com/office/officeart/2005/8/layout/hProcess4"/>
    <dgm:cxn modelId="{2F850F95-DA0B-4C75-B9BB-BDF77144D2A5}" type="presOf" srcId="{42061980-3D3D-4691-A36F-C4669568887B}" destId="{96015622-8A46-45CF-A72A-2856B699B374}" srcOrd="0" destOrd="2" presId="urn:microsoft.com/office/officeart/2005/8/layout/hProcess4"/>
    <dgm:cxn modelId="{878AE697-35FC-403D-92A3-0B92F7B7EB7A}" type="presOf" srcId="{0B00F5A8-A0EF-4111-9D86-004317B4F49E}" destId="{E83793B4-2C5C-4D90-82FA-E5EE4745664D}" srcOrd="0" destOrd="0" presId="urn:microsoft.com/office/officeart/2005/8/layout/hProcess4"/>
    <dgm:cxn modelId="{3B2CD89C-CF67-43E3-9293-C53C72995678}" type="presOf" srcId="{BF381BD4-48DC-48BF-8C18-C307CDD4D490}" destId="{96015622-8A46-45CF-A72A-2856B699B374}" srcOrd="0" destOrd="1" presId="urn:microsoft.com/office/officeart/2005/8/layout/hProcess4"/>
    <dgm:cxn modelId="{8593019D-C207-4E1B-B1C1-18E0CC95AA04}" type="presOf" srcId="{65B6D8B9-E558-4264-B37F-7B4B2A8896DF}" destId="{67FFE978-6FBE-4424-80BE-B9E4B4DD0695}" srcOrd="1" destOrd="1" presId="urn:microsoft.com/office/officeart/2005/8/layout/hProcess4"/>
    <dgm:cxn modelId="{82512D9F-25B6-49D6-AD3B-68265F64D8D8}" type="presOf" srcId="{5BA49FA2-35F2-4697-AFA8-7C16327777C9}" destId="{A09D337B-D578-422A-96EB-F5EE47565628}" srcOrd="1" destOrd="1" presId="urn:microsoft.com/office/officeart/2005/8/layout/hProcess4"/>
    <dgm:cxn modelId="{004946A5-CBD1-4C7F-A823-A85DAC245DF7}" type="presOf" srcId="{6E7DBE00-7E5B-46F8-BBA0-CF0079A58E82}" destId="{69C28D3B-E083-42DF-9EA0-916CA12125A9}" srcOrd="0" destOrd="1" presId="urn:microsoft.com/office/officeart/2005/8/layout/hProcess4"/>
    <dgm:cxn modelId="{0DE04CA7-8D0A-42E1-B07A-0D64581626CA}" type="presOf" srcId="{7AEB6639-3258-49E8-8B1F-B4A9C61922BE}" destId="{DC2A0ADB-DCE3-4BF4-9952-0394865777AC}" srcOrd="0" destOrd="0" presId="urn:microsoft.com/office/officeart/2005/8/layout/hProcess4"/>
    <dgm:cxn modelId="{E113FEAA-1F7F-443C-BD88-38A807CEBD28}" type="presOf" srcId="{0B00F5A8-A0EF-4111-9D86-004317B4F49E}" destId="{67FFE978-6FBE-4424-80BE-B9E4B4DD0695}" srcOrd="1" destOrd="0"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DC0556BF-DB8E-4C8C-A27B-FEA575AE48F1}" type="presOf" srcId="{68838C34-4D02-49F8-ADD7-BFA90D87B7EA}" destId="{843715D2-C2C2-41EB-BDA3-21230FBA46DB}" srcOrd="1" destOrd="0" presId="urn:microsoft.com/office/officeart/2005/8/layout/hProcess4"/>
    <dgm:cxn modelId="{F3D001C7-FD84-41F5-B497-6421DAD4965E}" type="presOf" srcId="{65B6D8B9-E558-4264-B37F-7B4B2A8896DF}" destId="{E83793B4-2C5C-4D90-82FA-E5EE4745664D}" srcOrd="0" destOrd="1" presId="urn:microsoft.com/office/officeart/2005/8/layout/hProcess4"/>
    <dgm:cxn modelId="{FA58A3CA-15F0-4B84-A28C-3E42C4303E24}" srcId="{FB986F71-3126-4196-BD30-74AEDC39A1CA}" destId="{42061980-3D3D-4691-A36F-C4669568887B}" srcOrd="2" destOrd="0" parTransId="{4328B5E4-D51A-4369-9D66-DECA75F8A704}" sibTransId="{B7EB3E49-056B-4DA6-9109-6470CF249B1C}"/>
    <dgm:cxn modelId="{5F9EDECD-FB20-4615-B5EC-47255B2B532F}" srcId="{FB986F71-3126-4196-BD30-74AEDC39A1CA}" destId="{BF381BD4-48DC-48BF-8C18-C307CDD4D490}" srcOrd="1" destOrd="0" parTransId="{5D881325-883F-44A1-A5FB-E01856D07A5B}" sibTransId="{2C645F98-BC4B-4797-BC42-0872EA7B0575}"/>
    <dgm:cxn modelId="{792CF8D9-766B-49FE-B851-31297691E0C7}" type="presOf" srcId="{AB2E8498-CC81-452F-A895-08F3845AA347}" destId="{96015622-8A46-45CF-A72A-2856B699B374}" srcOrd="0" destOrd="0" presId="urn:microsoft.com/office/officeart/2005/8/layout/hProcess4"/>
    <dgm:cxn modelId="{56878CDA-253E-4C45-8745-6F7C37074EAE}" type="presOf" srcId="{58828492-5CEF-4AFE-95CB-5D7E6A18158B}" destId="{047F5837-10E2-4FFC-A492-DB8A19EF48CA}" srcOrd="0" destOrd="0" presId="urn:microsoft.com/office/officeart/2005/8/layout/hProcess4"/>
    <dgm:cxn modelId="{444A00E2-5CD8-4833-B5C7-570CB75ABE6B}" type="presOf" srcId="{9E926B94-70E8-4C0C-8E32-EB9A7B8DCD4D}" destId="{843715D2-C2C2-41EB-BDA3-21230FBA46DB}" srcOrd="1" destOrd="2" presId="urn:microsoft.com/office/officeart/2005/8/layout/hProcess4"/>
    <dgm:cxn modelId="{30A02BE4-33F3-473A-9360-0581F2355C23}" srcId="{231B9FC1-01AC-4D34-AA40-C98261098FD6}" destId="{6A23979D-52DB-42A7-ADC2-658ECD8F2AB0}" srcOrd="2" destOrd="0" parTransId="{C39CEAD6-3325-471D-AD29-2FB464EABAF7}" sibTransId="{B1AB48C1-3C1F-45F6-9354-0CD668D417AA}"/>
    <dgm:cxn modelId="{C875BEE4-598B-4FE7-9AAC-474318887EB0}" type="presOf" srcId="{D0B150DF-3AA4-454C-8652-25880449C422}" destId="{6A63D16E-EEE6-4267-97EA-5AD7D2BC4E84}" srcOrd="0" destOrd="0" presId="urn:microsoft.com/office/officeart/2005/8/layout/hProcess4"/>
    <dgm:cxn modelId="{3D080EE7-BDF0-495B-A4FB-103A296CD73B}" srcId="{58828492-5CEF-4AFE-95CB-5D7E6A18158B}" destId="{6E7DBE00-7E5B-46F8-BBA0-CF0079A58E82}" srcOrd="1" destOrd="0" parTransId="{6FAC7821-43C2-4A12-9638-E9B1BDE7C8D8}" sibTransId="{65147ED7-18A4-49A5-9AEE-066FB0363316}"/>
    <dgm:cxn modelId="{86F910E7-C9D0-48E5-A3A3-C70127E96FC1}" srcId="{F6D27D1B-CDCB-481F-B8FA-AB31B2A119DE}" destId="{0B00F5A8-A0EF-4111-9D86-004317B4F49E}" srcOrd="0" destOrd="0" parTransId="{EC916B99-8D26-4265-B7BE-BB461C68DA5C}" sibTransId="{CE48C676-980A-4BAC-A3C8-9ABC315DAE51}"/>
    <dgm:cxn modelId="{0C99A0E7-7B5A-462A-BC31-41CB3B1D1005}" type="presOf" srcId="{0E9DE493-19D7-4EC9-97C9-5F26233F1106}" destId="{3960CFF8-4383-4382-8D6D-F2A00F508E8D}" srcOrd="0" destOrd="0" presId="urn:microsoft.com/office/officeart/2005/8/layout/hProcess4"/>
    <dgm:cxn modelId="{0C68F2E9-D20E-4DD0-B6CB-F7DB9484C868}" type="presOf" srcId="{BF381BD4-48DC-48BF-8C18-C307CDD4D490}" destId="{BFE859F2-A9E8-4F95-9161-8EC68F2D30C4}" srcOrd="1" destOrd="1" presId="urn:microsoft.com/office/officeart/2005/8/layout/hProcess4"/>
    <dgm:cxn modelId="{90499FED-2B8A-45D3-AF04-34A08F4E0CAE}" srcId="{0E9DE493-19D7-4EC9-97C9-5F26233F1106}" destId="{231B9FC1-01AC-4D34-AA40-C98261098FD6}" srcOrd="3" destOrd="0" parTransId="{51EE5ADB-A436-467D-A70B-4D9314F50F2D}" sibTransId="{FD23B467-01F0-4641-A96A-477648F590DA}"/>
    <dgm:cxn modelId="{D4C303F5-A7DB-4EBD-943A-EFDE54394480}" type="presOf" srcId="{B95F7F02-E85F-46B4-B3D9-D0FA1DC39A2C}" destId="{448C4678-DD3C-46D8-97BF-318322A4EC0E}" srcOrd="0" destOrd="0" presId="urn:microsoft.com/office/officeart/2005/8/layout/hProcess4"/>
    <dgm:cxn modelId="{7BE7AED0-385C-460E-A868-06962FF7BF4D}" type="presParOf" srcId="{3960CFF8-4383-4382-8D6D-F2A00F508E8D}" destId="{366CFF54-5C8F-47F9-BFD8-D9AF3EADDA3E}" srcOrd="0" destOrd="0" presId="urn:microsoft.com/office/officeart/2005/8/layout/hProcess4"/>
    <dgm:cxn modelId="{7C708C67-6B57-4F62-BFC8-44484A4BB8C4}" type="presParOf" srcId="{3960CFF8-4383-4382-8D6D-F2A00F508E8D}" destId="{13688FBD-4079-41FE-A6A2-B5B0F293E6BF}" srcOrd="1" destOrd="0" presId="urn:microsoft.com/office/officeart/2005/8/layout/hProcess4"/>
    <dgm:cxn modelId="{697CCE2B-9683-4DC0-A208-89C15D73093F}" type="presParOf" srcId="{3960CFF8-4383-4382-8D6D-F2A00F508E8D}" destId="{224851B6-C14D-49DE-883B-A13003DA4601}" srcOrd="2" destOrd="0" presId="urn:microsoft.com/office/officeart/2005/8/layout/hProcess4"/>
    <dgm:cxn modelId="{FB980B6C-7B77-4691-82C5-788FE8D96E48}" type="presParOf" srcId="{224851B6-C14D-49DE-883B-A13003DA4601}" destId="{1439717B-283C-48FF-AF62-1990F52B6512}" srcOrd="0" destOrd="0" presId="urn:microsoft.com/office/officeart/2005/8/layout/hProcess4"/>
    <dgm:cxn modelId="{77B1C0E7-D435-456C-A00F-39975DCDAA0B}" type="presParOf" srcId="{1439717B-283C-48FF-AF62-1990F52B6512}" destId="{BCCE6711-D1D8-4B2C-917E-41AB5A6114A8}" srcOrd="0" destOrd="0" presId="urn:microsoft.com/office/officeart/2005/8/layout/hProcess4"/>
    <dgm:cxn modelId="{983A13E1-DBFA-4048-8932-72A07B33F957}" type="presParOf" srcId="{1439717B-283C-48FF-AF62-1990F52B6512}" destId="{96015622-8A46-45CF-A72A-2856B699B374}" srcOrd="1" destOrd="0" presId="urn:microsoft.com/office/officeart/2005/8/layout/hProcess4"/>
    <dgm:cxn modelId="{9E4D9DC2-5878-4DF4-8197-C19BA06D0937}" type="presParOf" srcId="{1439717B-283C-48FF-AF62-1990F52B6512}" destId="{BFE859F2-A9E8-4F95-9161-8EC68F2D30C4}" srcOrd="2" destOrd="0" presId="urn:microsoft.com/office/officeart/2005/8/layout/hProcess4"/>
    <dgm:cxn modelId="{5175F6D1-9CB0-4593-BAC3-692D80EF050C}" type="presParOf" srcId="{1439717B-283C-48FF-AF62-1990F52B6512}" destId="{E18C6CF4-EDEB-4539-A36D-E0355B626199}" srcOrd="3" destOrd="0" presId="urn:microsoft.com/office/officeart/2005/8/layout/hProcess4"/>
    <dgm:cxn modelId="{43BDCF09-31AC-43B0-805E-DD1025F260DD}" type="presParOf" srcId="{1439717B-283C-48FF-AF62-1990F52B6512}" destId="{D9FCD5E9-9E94-4534-BAB4-3DB8EB44E7D0}" srcOrd="4" destOrd="0" presId="urn:microsoft.com/office/officeart/2005/8/layout/hProcess4"/>
    <dgm:cxn modelId="{6A5928FD-0A79-4F7E-879C-5F088F4602E9}" type="presParOf" srcId="{224851B6-C14D-49DE-883B-A13003DA4601}" destId="{6A63D16E-EEE6-4267-97EA-5AD7D2BC4E84}" srcOrd="1" destOrd="0" presId="urn:microsoft.com/office/officeart/2005/8/layout/hProcess4"/>
    <dgm:cxn modelId="{1C0B2966-A4D5-49CC-B7F2-A121C5C9817C}" type="presParOf" srcId="{224851B6-C14D-49DE-883B-A13003DA4601}" destId="{59BAED1E-A4FE-4FA3-8716-57917AF47F38}" srcOrd="2" destOrd="0" presId="urn:microsoft.com/office/officeart/2005/8/layout/hProcess4"/>
    <dgm:cxn modelId="{FE2DC098-A539-4BB8-8D74-C108718A6D23}" type="presParOf" srcId="{59BAED1E-A4FE-4FA3-8716-57917AF47F38}" destId="{5C833856-7FAF-4B27-932C-67C7D08339F2}" srcOrd="0" destOrd="0" presId="urn:microsoft.com/office/officeart/2005/8/layout/hProcess4"/>
    <dgm:cxn modelId="{16AAA183-E1A3-4ECF-997A-81333DC4EFCA}" type="presParOf" srcId="{59BAED1E-A4FE-4FA3-8716-57917AF47F38}" destId="{E83793B4-2C5C-4D90-82FA-E5EE4745664D}" srcOrd="1" destOrd="0" presId="urn:microsoft.com/office/officeart/2005/8/layout/hProcess4"/>
    <dgm:cxn modelId="{A310F834-0A95-4F4E-9CFF-8ED098D6F853}" type="presParOf" srcId="{59BAED1E-A4FE-4FA3-8716-57917AF47F38}" destId="{67FFE978-6FBE-4424-80BE-B9E4B4DD0695}" srcOrd="2" destOrd="0" presId="urn:microsoft.com/office/officeart/2005/8/layout/hProcess4"/>
    <dgm:cxn modelId="{FC3C9877-F1AB-4630-B09D-E2422D71C1B2}" type="presParOf" srcId="{59BAED1E-A4FE-4FA3-8716-57917AF47F38}" destId="{029D1FDE-4DD7-4FA5-8C70-0C747477B66C}" srcOrd="3" destOrd="0" presId="urn:microsoft.com/office/officeart/2005/8/layout/hProcess4"/>
    <dgm:cxn modelId="{0C23CC14-2827-4D42-B3F2-24A9658D4CA9}" type="presParOf" srcId="{59BAED1E-A4FE-4FA3-8716-57917AF47F38}" destId="{C2556EF6-41FF-46C6-8829-911BFA533FFE}" srcOrd="4" destOrd="0" presId="urn:microsoft.com/office/officeart/2005/8/layout/hProcess4"/>
    <dgm:cxn modelId="{03B78875-546F-4B9E-B138-1C0FF132346D}" type="presParOf" srcId="{224851B6-C14D-49DE-883B-A13003DA4601}" destId="{DC2A0ADB-DCE3-4BF4-9952-0394865777AC}" srcOrd="3" destOrd="0" presId="urn:microsoft.com/office/officeart/2005/8/layout/hProcess4"/>
    <dgm:cxn modelId="{470A6CA6-A9CE-464F-84DB-5DC13565A2C8}" type="presParOf" srcId="{224851B6-C14D-49DE-883B-A13003DA4601}" destId="{A874A3A3-A340-4ABC-99B5-7529D4415335}" srcOrd="4" destOrd="0" presId="urn:microsoft.com/office/officeart/2005/8/layout/hProcess4"/>
    <dgm:cxn modelId="{F6B1C4DA-988E-4055-9765-306F5A98CD06}" type="presParOf" srcId="{A874A3A3-A340-4ABC-99B5-7529D4415335}" destId="{14032C0B-60AE-432B-A713-F993D1C4BA8F}" srcOrd="0" destOrd="0" presId="urn:microsoft.com/office/officeart/2005/8/layout/hProcess4"/>
    <dgm:cxn modelId="{F9FB30AF-82A1-4872-8383-99625B6C2D69}" type="presParOf" srcId="{A874A3A3-A340-4ABC-99B5-7529D4415335}" destId="{69C28D3B-E083-42DF-9EA0-916CA12125A9}" srcOrd="1" destOrd="0" presId="urn:microsoft.com/office/officeart/2005/8/layout/hProcess4"/>
    <dgm:cxn modelId="{16665CFF-3E48-4ABD-A683-4C6BF569EDAE}" type="presParOf" srcId="{A874A3A3-A340-4ABC-99B5-7529D4415335}" destId="{843715D2-C2C2-41EB-BDA3-21230FBA46DB}" srcOrd="2" destOrd="0" presId="urn:microsoft.com/office/officeart/2005/8/layout/hProcess4"/>
    <dgm:cxn modelId="{A27E2538-F421-4EB9-A2F6-3C451A831951}" type="presParOf" srcId="{A874A3A3-A340-4ABC-99B5-7529D4415335}" destId="{047F5837-10E2-4FFC-A492-DB8A19EF48CA}" srcOrd="3" destOrd="0" presId="urn:microsoft.com/office/officeart/2005/8/layout/hProcess4"/>
    <dgm:cxn modelId="{043CCFDB-C988-4DED-8C9A-2A3B586895E5}" type="presParOf" srcId="{A874A3A3-A340-4ABC-99B5-7529D4415335}" destId="{7D6A154D-27BB-4CCE-9250-BCDD2CD5C383}" srcOrd="4" destOrd="0" presId="urn:microsoft.com/office/officeart/2005/8/layout/hProcess4"/>
    <dgm:cxn modelId="{581DE6FB-C85E-4E4F-8156-0FE47A0E4D90}" type="presParOf" srcId="{224851B6-C14D-49DE-883B-A13003DA4601}" destId="{579F1937-4DA5-4916-9C90-78F96ED20E06}" srcOrd="5" destOrd="0" presId="urn:microsoft.com/office/officeart/2005/8/layout/hProcess4"/>
    <dgm:cxn modelId="{EABB7D86-20AC-4558-A058-6BAD5C1767E8}" type="presParOf" srcId="{224851B6-C14D-49DE-883B-A13003DA4601}" destId="{EEA2726E-D748-4CE2-8C02-70CA22234FA7}" srcOrd="6" destOrd="0" presId="urn:microsoft.com/office/officeart/2005/8/layout/hProcess4"/>
    <dgm:cxn modelId="{236986EA-6752-4A47-A64B-C7FE93248567}" type="presParOf" srcId="{EEA2726E-D748-4CE2-8C02-70CA22234FA7}" destId="{CA939409-3EF4-4B83-BA56-32C7FF92543A}" srcOrd="0" destOrd="0" presId="urn:microsoft.com/office/officeart/2005/8/layout/hProcess4"/>
    <dgm:cxn modelId="{772497DA-1049-4BBB-A795-692D11469D42}" type="presParOf" srcId="{EEA2726E-D748-4CE2-8C02-70CA22234FA7}" destId="{448C4678-DD3C-46D8-97BF-318322A4EC0E}" srcOrd="1" destOrd="0" presId="urn:microsoft.com/office/officeart/2005/8/layout/hProcess4"/>
    <dgm:cxn modelId="{84E01AE9-0856-43E6-90BB-56C3811036FD}" type="presParOf" srcId="{EEA2726E-D748-4CE2-8C02-70CA22234FA7}" destId="{A09D337B-D578-422A-96EB-F5EE47565628}" srcOrd="2" destOrd="0" presId="urn:microsoft.com/office/officeart/2005/8/layout/hProcess4"/>
    <dgm:cxn modelId="{523EED5A-6D14-4A0D-A0E1-D76364B9EE29}" type="presParOf" srcId="{EEA2726E-D748-4CE2-8C02-70CA22234FA7}" destId="{F55DD64B-C6F1-42EB-B7F8-11FBDCF57BA2}" srcOrd="3" destOrd="0" presId="urn:microsoft.com/office/officeart/2005/8/layout/hProcess4"/>
    <dgm:cxn modelId="{6AC6E222-3F2C-4F36-8A7A-601033360B52}" type="presParOf" srcId="{EEA2726E-D748-4CE2-8C02-70CA22234FA7}" destId="{514A68EA-CD2D-4F9F-9671-75A5502D4B1A}"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3185" y="1368251"/>
          <a:ext cx="2123600" cy="1378297"/>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8575" tIns="28575" rIns="28575" bIns="28575" numCol="1" spcCol="1270" rtlCol="0" anchor="t" anchorCtr="0">
          <a:noAutofit/>
        </a:bodyPr>
        <a:lstStyle/>
        <a:p>
          <a:pPr marL="114300" lvl="1" indent="-114300" algn="l" defTabSz="666750" rtl="0">
            <a:lnSpc>
              <a:spcPct val="90000"/>
            </a:lnSpc>
            <a:spcBef>
              <a:spcPct val="0"/>
            </a:spcBef>
            <a:spcAft>
              <a:spcPct val="15000"/>
            </a:spcAft>
            <a:buChar char="•"/>
          </a:pPr>
          <a:r>
            <a:rPr lang="en-US" sz="1500" kern="1200" dirty="0"/>
            <a:t>Raw Tweet</a:t>
          </a:r>
        </a:p>
        <a:p>
          <a:pPr marL="114300" lvl="1" indent="-114300" algn="l" defTabSz="666750" rtl="0">
            <a:lnSpc>
              <a:spcPct val="90000"/>
            </a:lnSpc>
            <a:spcBef>
              <a:spcPct val="0"/>
            </a:spcBef>
            <a:spcAft>
              <a:spcPct val="15000"/>
            </a:spcAft>
            <a:buChar char="•"/>
          </a:pPr>
          <a:r>
            <a:rPr lang="it" sz="1500" kern="1200" dirty="0"/>
            <a:t>Pre-Processing</a:t>
          </a:r>
          <a:endParaRPr lang="en-US" sz="1500" kern="1200" dirty="0"/>
        </a:p>
        <a:p>
          <a:pPr marL="114300" lvl="1" indent="-114300" algn="l" defTabSz="666750" rtl="0">
            <a:lnSpc>
              <a:spcPct val="90000"/>
            </a:lnSpc>
            <a:spcBef>
              <a:spcPct val="0"/>
            </a:spcBef>
            <a:spcAft>
              <a:spcPct val="15000"/>
            </a:spcAft>
            <a:buChar char="•"/>
          </a:pPr>
          <a:r>
            <a:rPr lang="en-US" sz="1500" kern="1200" dirty="0"/>
            <a:t>Network Modeling</a:t>
          </a:r>
        </a:p>
      </dsp:txBody>
      <dsp:txXfrm>
        <a:off x="34903" y="1399969"/>
        <a:ext cx="2060164" cy="1019511"/>
      </dsp:txXfrm>
    </dsp:sp>
    <dsp:sp modelId="{6A63D16E-EEE6-4267-97EA-5AD7D2BC4E84}">
      <dsp:nvSpPr>
        <dsp:cNvPr id="0" name=""/>
        <dsp:cNvSpPr/>
      </dsp:nvSpPr>
      <dsp:spPr>
        <a:xfrm>
          <a:off x="1133323" y="1401521"/>
          <a:ext cx="2244715" cy="2244715"/>
        </a:xfrm>
        <a:prstGeom prst="leftCircularArrow">
          <a:avLst>
            <a:gd name="adj1" fmla="val 3016"/>
            <a:gd name="adj2" fmla="val 369993"/>
            <a:gd name="adj3" fmla="val 2145503"/>
            <a:gd name="adj4" fmla="val 9024489"/>
            <a:gd name="adj5" fmla="val 3519"/>
          </a:avLst>
        </a:prstGeom>
        <a:gradFill rotWithShape="0">
          <a:gsLst>
            <a:gs pos="0">
              <a:schemeClr val="accent1">
                <a:shade val="90000"/>
                <a:hueOff val="0"/>
                <a:satOff val="0"/>
                <a:lumOff val="0"/>
                <a:alphaOff val="0"/>
                <a:satMod val="103000"/>
                <a:lumMod val="102000"/>
                <a:tint val="94000"/>
              </a:schemeClr>
            </a:gs>
            <a:gs pos="50000">
              <a:schemeClr val="accent1">
                <a:shade val="90000"/>
                <a:hueOff val="0"/>
                <a:satOff val="0"/>
                <a:lumOff val="0"/>
                <a:alphaOff val="0"/>
                <a:satMod val="110000"/>
                <a:lumMod val="100000"/>
                <a:shade val="100000"/>
              </a:schemeClr>
            </a:gs>
            <a:gs pos="100000">
              <a:schemeClr val="accent1">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18C6CF4-EDEB-4539-A36D-E0355B626199}">
      <dsp:nvSpPr>
        <dsp:cNvPr id="0" name=""/>
        <dsp:cNvSpPr/>
      </dsp:nvSpPr>
      <dsp:spPr>
        <a:xfrm>
          <a:off x="600795" y="2451199"/>
          <a:ext cx="1485410" cy="590698"/>
        </a:xfrm>
        <a:prstGeom prst="roundRect">
          <a:avLst>
            <a:gd name="adj" fmla="val 10000"/>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rtlCol="0" anchor="ctr" anchorCtr="0">
          <a:noAutofit/>
        </a:bodyPr>
        <a:lstStyle/>
        <a:p>
          <a:pPr marL="0" lvl="0" indent="0" algn="ctr" defTabSz="800100" rtl="0">
            <a:lnSpc>
              <a:spcPct val="90000"/>
            </a:lnSpc>
            <a:spcBef>
              <a:spcPct val="0"/>
            </a:spcBef>
            <a:spcAft>
              <a:spcPct val="35000"/>
            </a:spcAft>
            <a:buNone/>
          </a:pPr>
          <a:r>
            <a:rPr lang="it" sz="1800" kern="1200" dirty="0"/>
            <a:t>Data Acquisition</a:t>
          </a:r>
          <a:endParaRPr lang="en-US" sz="1800" kern="1200" dirty="0"/>
        </a:p>
      </dsp:txBody>
      <dsp:txXfrm>
        <a:off x="618096" y="2468500"/>
        <a:ext cx="1450808" cy="556096"/>
      </dsp:txXfrm>
    </dsp:sp>
    <dsp:sp modelId="{E83793B4-2C5C-4D90-82FA-E5EE4745664D}">
      <dsp:nvSpPr>
        <dsp:cNvPr id="0" name=""/>
        <dsp:cNvSpPr/>
      </dsp:nvSpPr>
      <dsp:spPr>
        <a:xfrm>
          <a:off x="2449205" y="1368251"/>
          <a:ext cx="2161450" cy="1378297"/>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13333"/>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rtlCol="0" anchor="t" anchorCtr="0">
          <a:noAutofit/>
        </a:bodyPr>
        <a:lstStyle/>
        <a:p>
          <a:pPr marL="114300" lvl="1" indent="-114300" algn="l" defTabSz="666750" rtl="0">
            <a:lnSpc>
              <a:spcPct val="90000"/>
            </a:lnSpc>
            <a:spcBef>
              <a:spcPct val="0"/>
            </a:spcBef>
            <a:spcAft>
              <a:spcPct val="15000"/>
            </a:spcAft>
            <a:buChar char="•"/>
          </a:pPr>
          <a:r>
            <a:rPr lang="it" sz="1500" kern="1200" dirty="0"/>
            <a:t>Louvain</a:t>
          </a:r>
          <a:endParaRPr lang="en-US" sz="1500" kern="1200" dirty="0"/>
        </a:p>
        <a:p>
          <a:pPr marL="114300" lvl="1" indent="-114300" algn="l" defTabSz="666750" rtl="0">
            <a:lnSpc>
              <a:spcPct val="90000"/>
            </a:lnSpc>
            <a:spcBef>
              <a:spcPct val="0"/>
            </a:spcBef>
            <a:spcAft>
              <a:spcPct val="15000"/>
            </a:spcAft>
            <a:buChar char="•"/>
          </a:pPr>
          <a:r>
            <a:rPr lang="it" sz="1500" kern="1200" dirty="0"/>
            <a:t>Modularity</a:t>
          </a:r>
          <a:endParaRPr lang="en-US" sz="1500" kern="1200" dirty="0"/>
        </a:p>
        <a:p>
          <a:pPr marL="114300" lvl="1" indent="-114300" algn="l" defTabSz="666750" rtl="0">
            <a:lnSpc>
              <a:spcPct val="90000"/>
            </a:lnSpc>
            <a:spcBef>
              <a:spcPct val="0"/>
            </a:spcBef>
            <a:spcAft>
              <a:spcPct val="15000"/>
            </a:spcAft>
            <a:buChar char="•"/>
          </a:pPr>
          <a:r>
            <a:rPr lang="en-US" sz="1500" kern="1200" dirty="0"/>
            <a:t>HITS</a:t>
          </a:r>
        </a:p>
      </dsp:txBody>
      <dsp:txXfrm>
        <a:off x="2480923" y="1695318"/>
        <a:ext cx="2098014" cy="1019511"/>
      </dsp:txXfrm>
    </dsp:sp>
    <dsp:sp modelId="{DC2A0ADB-DCE3-4BF4-9952-0394865777AC}">
      <dsp:nvSpPr>
        <dsp:cNvPr id="0" name=""/>
        <dsp:cNvSpPr/>
      </dsp:nvSpPr>
      <dsp:spPr>
        <a:xfrm>
          <a:off x="3583625" y="411739"/>
          <a:ext cx="2469235" cy="2469235"/>
        </a:xfrm>
        <a:prstGeom prst="circularArrow">
          <a:avLst>
            <a:gd name="adj1" fmla="val 2742"/>
            <a:gd name="adj2" fmla="val 334196"/>
            <a:gd name="adj3" fmla="val 19490294"/>
            <a:gd name="adj4" fmla="val 12575511"/>
            <a:gd name="adj5" fmla="val 3199"/>
          </a:avLst>
        </a:prstGeom>
        <a:gradFill rotWithShape="0">
          <a:gsLst>
            <a:gs pos="0">
              <a:schemeClr val="accent1">
                <a:shade val="90000"/>
                <a:hueOff val="180934"/>
                <a:satOff val="6251"/>
                <a:lumOff val="12253"/>
                <a:alphaOff val="0"/>
                <a:satMod val="103000"/>
                <a:lumMod val="102000"/>
                <a:tint val="94000"/>
              </a:schemeClr>
            </a:gs>
            <a:gs pos="50000">
              <a:schemeClr val="accent1">
                <a:shade val="90000"/>
                <a:hueOff val="180934"/>
                <a:satOff val="6251"/>
                <a:lumOff val="12253"/>
                <a:alphaOff val="0"/>
                <a:satMod val="110000"/>
                <a:lumMod val="100000"/>
                <a:shade val="100000"/>
              </a:schemeClr>
            </a:gs>
            <a:gs pos="100000">
              <a:schemeClr val="accent1">
                <a:shade val="90000"/>
                <a:hueOff val="180934"/>
                <a:satOff val="6251"/>
                <a:lumOff val="122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29D1FDE-4DD7-4FA5-8C70-0C747477B66C}">
      <dsp:nvSpPr>
        <dsp:cNvPr id="0" name=""/>
        <dsp:cNvSpPr/>
      </dsp:nvSpPr>
      <dsp:spPr>
        <a:xfrm>
          <a:off x="3065739" y="1072901"/>
          <a:ext cx="1485410" cy="590698"/>
        </a:xfrm>
        <a:prstGeom prst="roundRect">
          <a:avLst>
            <a:gd name="adj" fmla="val 10000"/>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rtlCol="0" anchor="ctr" anchorCtr="0">
          <a:noAutofit/>
        </a:bodyPr>
        <a:lstStyle/>
        <a:p>
          <a:pPr marL="0" lvl="0" indent="0" algn="ctr" defTabSz="800100" rtl="0">
            <a:lnSpc>
              <a:spcPct val="90000"/>
            </a:lnSpc>
            <a:spcBef>
              <a:spcPct val="0"/>
            </a:spcBef>
            <a:spcAft>
              <a:spcPct val="35000"/>
            </a:spcAft>
            <a:buNone/>
          </a:pPr>
          <a:r>
            <a:rPr lang="it" sz="1800" kern="1200" dirty="0"/>
            <a:t>Community Detection</a:t>
          </a:r>
          <a:endParaRPr lang="en-US" sz="1800" kern="1200" dirty="0"/>
        </a:p>
      </dsp:txBody>
      <dsp:txXfrm>
        <a:off x="3083040" y="1090202"/>
        <a:ext cx="1450808" cy="556096"/>
      </dsp:txXfrm>
    </dsp:sp>
    <dsp:sp modelId="{69C28D3B-E083-42DF-9EA0-916CA12125A9}">
      <dsp:nvSpPr>
        <dsp:cNvPr id="0" name=""/>
        <dsp:cNvSpPr/>
      </dsp:nvSpPr>
      <dsp:spPr>
        <a:xfrm>
          <a:off x="4933074" y="1368251"/>
          <a:ext cx="2142717" cy="1378297"/>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26667"/>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8575" tIns="28575" rIns="28575" bIns="28575" numCol="1" spcCol="1270" rtlCol="0" anchor="t" anchorCtr="0">
          <a:noAutofit/>
        </a:bodyPr>
        <a:lstStyle/>
        <a:p>
          <a:pPr marL="114300" lvl="1" indent="-114300" algn="l" defTabSz="666750" rtl="0">
            <a:lnSpc>
              <a:spcPct val="90000"/>
            </a:lnSpc>
            <a:spcBef>
              <a:spcPct val="0"/>
            </a:spcBef>
            <a:spcAft>
              <a:spcPct val="15000"/>
            </a:spcAft>
            <a:buChar char="•"/>
          </a:pPr>
          <a:r>
            <a:rPr lang="it" sz="1500" kern="1200" dirty="0"/>
            <a:t>K-Means</a:t>
          </a:r>
          <a:endParaRPr lang="en-US" sz="1500" kern="1200" dirty="0"/>
        </a:p>
        <a:p>
          <a:pPr marL="114300" lvl="1" indent="-114300" algn="l" defTabSz="666750" rtl="0">
            <a:lnSpc>
              <a:spcPct val="90000"/>
            </a:lnSpc>
            <a:spcBef>
              <a:spcPct val="0"/>
            </a:spcBef>
            <a:spcAft>
              <a:spcPct val="15000"/>
            </a:spcAft>
            <a:buChar char="•"/>
          </a:pPr>
          <a:r>
            <a:rPr lang="it" sz="1500" kern="1200" dirty="0"/>
            <a:t>DBSCAN</a:t>
          </a:r>
          <a:endParaRPr lang="en-US" sz="1500" kern="1200" dirty="0"/>
        </a:p>
        <a:p>
          <a:pPr marL="114300" lvl="1" indent="-114300" algn="l" defTabSz="666750" rtl="0">
            <a:lnSpc>
              <a:spcPct val="90000"/>
            </a:lnSpc>
            <a:spcBef>
              <a:spcPct val="0"/>
            </a:spcBef>
            <a:spcAft>
              <a:spcPct val="15000"/>
            </a:spcAft>
            <a:buChar char="•"/>
          </a:pPr>
          <a:r>
            <a:rPr lang="en-US" sz="1500" kern="1200" dirty="0"/>
            <a:t>Latent Dirichlet Analysis</a:t>
          </a:r>
        </a:p>
      </dsp:txBody>
      <dsp:txXfrm>
        <a:off x="4964792" y="1399969"/>
        <a:ext cx="2079281" cy="1019511"/>
      </dsp:txXfrm>
    </dsp:sp>
    <dsp:sp modelId="{579F1937-4DA5-4916-9C90-78F96ED20E06}">
      <dsp:nvSpPr>
        <dsp:cNvPr id="0" name=""/>
        <dsp:cNvSpPr/>
      </dsp:nvSpPr>
      <dsp:spPr>
        <a:xfrm>
          <a:off x="6077325" y="1453689"/>
          <a:ext cx="2174869" cy="2174869"/>
        </a:xfrm>
        <a:prstGeom prst="leftCircularArrow">
          <a:avLst>
            <a:gd name="adj1" fmla="val 3113"/>
            <a:gd name="adj2" fmla="val 382747"/>
            <a:gd name="adj3" fmla="val 2158258"/>
            <a:gd name="adj4" fmla="val 9024489"/>
            <a:gd name="adj5" fmla="val 3632"/>
          </a:avLst>
        </a:prstGeom>
        <a:gradFill rotWithShape="0">
          <a:gsLst>
            <a:gs pos="0">
              <a:schemeClr val="accent1">
                <a:shade val="90000"/>
                <a:hueOff val="361868"/>
                <a:satOff val="12502"/>
                <a:lumOff val="24506"/>
                <a:alphaOff val="0"/>
                <a:satMod val="103000"/>
                <a:lumMod val="102000"/>
                <a:tint val="94000"/>
              </a:schemeClr>
            </a:gs>
            <a:gs pos="50000">
              <a:schemeClr val="accent1">
                <a:shade val="90000"/>
                <a:hueOff val="361868"/>
                <a:satOff val="12502"/>
                <a:lumOff val="24506"/>
                <a:alphaOff val="0"/>
                <a:satMod val="110000"/>
                <a:lumMod val="100000"/>
                <a:shade val="100000"/>
              </a:schemeClr>
            </a:gs>
            <a:gs pos="100000">
              <a:schemeClr val="accent1">
                <a:shade val="90000"/>
                <a:hueOff val="361868"/>
                <a:satOff val="12502"/>
                <a:lumOff val="245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47F5837-10E2-4FFC-A492-DB8A19EF48CA}">
      <dsp:nvSpPr>
        <dsp:cNvPr id="0" name=""/>
        <dsp:cNvSpPr/>
      </dsp:nvSpPr>
      <dsp:spPr>
        <a:xfrm>
          <a:off x="5540242" y="2451199"/>
          <a:ext cx="1485410" cy="590698"/>
        </a:xfrm>
        <a:prstGeom prst="roundRect">
          <a:avLst>
            <a:gd name="adj" fmla="val 10000"/>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rtlCol="0" anchor="ctr" anchorCtr="0">
          <a:noAutofit/>
        </a:bodyPr>
        <a:lstStyle/>
        <a:p>
          <a:pPr marL="0" lvl="0" indent="0" algn="ctr" defTabSz="800100" rtl="0">
            <a:lnSpc>
              <a:spcPct val="90000"/>
            </a:lnSpc>
            <a:spcBef>
              <a:spcPct val="0"/>
            </a:spcBef>
            <a:spcAft>
              <a:spcPct val="35000"/>
            </a:spcAft>
            <a:buNone/>
          </a:pPr>
          <a:r>
            <a:rPr lang="it" sz="1800" kern="1200" dirty="0"/>
            <a:t>Topic Modeling</a:t>
          </a:r>
          <a:endParaRPr lang="en-US" sz="1800" kern="1200" dirty="0"/>
        </a:p>
      </dsp:txBody>
      <dsp:txXfrm>
        <a:off x="5557543" y="2468500"/>
        <a:ext cx="1450808" cy="556096"/>
      </dsp:txXfrm>
    </dsp:sp>
    <dsp:sp modelId="{448C4678-DD3C-46D8-97BF-318322A4EC0E}">
      <dsp:nvSpPr>
        <dsp:cNvPr id="0" name=""/>
        <dsp:cNvSpPr/>
      </dsp:nvSpPr>
      <dsp:spPr>
        <a:xfrm>
          <a:off x="7398211" y="1368251"/>
          <a:ext cx="2020862" cy="1378297"/>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8575" tIns="28575" rIns="28575" bIns="28575" numCol="1" spcCol="1270" rtlCol="0" anchor="t" anchorCtr="0">
          <a:noAutofit/>
        </a:bodyPr>
        <a:lstStyle/>
        <a:p>
          <a:pPr marL="114300" lvl="1" indent="-114300" algn="l" defTabSz="666750" rtl="0">
            <a:lnSpc>
              <a:spcPct val="90000"/>
            </a:lnSpc>
            <a:spcBef>
              <a:spcPct val="0"/>
            </a:spcBef>
            <a:spcAft>
              <a:spcPct val="15000"/>
            </a:spcAft>
            <a:buChar char="•"/>
          </a:pPr>
          <a:r>
            <a:rPr lang="en-US" sz="1500" kern="1200" dirty="0"/>
            <a:t>LSTM</a:t>
          </a:r>
        </a:p>
        <a:p>
          <a:pPr marL="114300" lvl="1" indent="-114300" algn="l" defTabSz="666750" rtl="0">
            <a:lnSpc>
              <a:spcPct val="90000"/>
            </a:lnSpc>
            <a:spcBef>
              <a:spcPct val="0"/>
            </a:spcBef>
            <a:spcAft>
              <a:spcPct val="15000"/>
            </a:spcAft>
            <a:buChar char="•"/>
          </a:pPr>
          <a:r>
            <a:rPr lang="en-US" sz="1500" kern="1200" dirty="0"/>
            <a:t>SVM</a:t>
          </a:r>
        </a:p>
        <a:p>
          <a:pPr marL="114300" lvl="1" indent="-114300" algn="l" defTabSz="666750" rtl="0">
            <a:lnSpc>
              <a:spcPct val="90000"/>
            </a:lnSpc>
            <a:spcBef>
              <a:spcPct val="0"/>
            </a:spcBef>
            <a:spcAft>
              <a:spcPct val="15000"/>
            </a:spcAft>
            <a:buChar char="•"/>
          </a:pPr>
          <a:r>
            <a:rPr lang="en-US" sz="1500" kern="1200" dirty="0"/>
            <a:t>SentiStrength</a:t>
          </a:r>
        </a:p>
      </dsp:txBody>
      <dsp:txXfrm>
        <a:off x="7429929" y="1695318"/>
        <a:ext cx="1957426" cy="1019511"/>
      </dsp:txXfrm>
    </dsp:sp>
    <dsp:sp modelId="{F55DD64B-C6F1-42EB-B7F8-11FBDCF57BA2}">
      <dsp:nvSpPr>
        <dsp:cNvPr id="0" name=""/>
        <dsp:cNvSpPr/>
      </dsp:nvSpPr>
      <dsp:spPr>
        <a:xfrm>
          <a:off x="7944451" y="1072901"/>
          <a:ext cx="1485410" cy="590698"/>
        </a:xfrm>
        <a:prstGeom prst="roundRect">
          <a:avLst>
            <a:gd name="adj" fmla="val 10000"/>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rtlCol="0" anchor="ctr" anchorCtr="0">
          <a:noAutofit/>
        </a:bodyPr>
        <a:lstStyle/>
        <a:p>
          <a:pPr marL="0" lvl="0" indent="0" algn="ctr" defTabSz="800100" rtl="0">
            <a:lnSpc>
              <a:spcPct val="90000"/>
            </a:lnSpc>
            <a:spcBef>
              <a:spcPct val="0"/>
            </a:spcBef>
            <a:spcAft>
              <a:spcPct val="35000"/>
            </a:spcAft>
            <a:buNone/>
          </a:pPr>
          <a:r>
            <a:rPr lang="en-US" sz="1800" kern="1200" dirty="0"/>
            <a:t>Sentiment Analysis</a:t>
          </a:r>
        </a:p>
      </dsp:txBody>
      <dsp:txXfrm>
        <a:off x="7961752" y="1090202"/>
        <a:ext cx="1450808" cy="55609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AFF075A9-79FD-4C25-8CB4-4C1C7B73C8A9}" type="datetime1">
              <a:rPr lang="it-IT" smtClean="0"/>
              <a:pPr algn="r" rtl="0"/>
              <a:t>20/10/2019</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it-IT" smtClean="0"/>
              <a:pPr algn="r" rtl="0"/>
              <a:t>‹N›</a:t>
            </a:fld>
            <a:endParaRPr lang="it-IT"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it-IT" noProof="0"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5CDC68C7-8623-4451-B071-5021073ABB13}" type="datetime1">
              <a:rPr lang="it-IT" smtClean="0"/>
              <a:pPr/>
              <a:t>20/10/2019</a:t>
            </a:fld>
            <a:endParaRPr lang="it-IT" dirty="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it-IT" smtClean="0"/>
              <a:pPr/>
              <a:t>‹N›</a:t>
            </a:fld>
            <a:endParaRPr lang="it-IT"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Buongiorno a tutti, sono Alessandro Di Leone e oggi sono qui per presentarvi il mio lavoro di tesi magistrale. L’obiettivo principale è stato quello di definire un processo di Analisi di una Rete Sociale, basato su tecniche di machine Learning, in particolare relativo all’identificazione e allo studio di Comunità Online.</a:t>
            </a:r>
          </a:p>
          <a:p>
            <a:endParaRPr lang="en-GB"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1</a:t>
            </a:fld>
            <a:endParaRPr lang="it-IT" dirty="0"/>
          </a:p>
        </p:txBody>
      </p:sp>
    </p:spTree>
    <p:extLst>
      <p:ext uri="{BB962C8B-B14F-4D97-AF65-F5344CB8AC3E}">
        <p14:creationId xmlns:p14="http://schemas.microsoft.com/office/powerpoint/2010/main" val="3774464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lo step relativo al Topic </a:t>
            </a:r>
            <a:r>
              <a:rPr lang="it-IT" dirty="0" err="1"/>
              <a:t>Modeling</a:t>
            </a:r>
            <a:r>
              <a:rPr lang="it-IT" dirty="0"/>
              <a:t> ho valutato i risultati di 3 algoritmi. Il primo K-Means con Word </a:t>
            </a:r>
            <a:r>
              <a:rPr lang="it-IT" dirty="0" err="1"/>
              <a:t>Embedding</a:t>
            </a:r>
            <a:r>
              <a:rPr lang="it-IT" dirty="0"/>
              <a:t> di tipo Word2Vec non ha fornito buoni risultati. Infatti ha definito, a valle della stima del parametro K per il numero dei </a:t>
            </a:r>
            <a:r>
              <a:rPr lang="it-IT" dirty="0" err="1"/>
              <a:t>cluter</a:t>
            </a:r>
            <a:r>
              <a:rPr lang="it-IT" dirty="0"/>
              <a:t> tramite </a:t>
            </a:r>
            <a:r>
              <a:rPr lang="it-IT" dirty="0" err="1"/>
              <a:t>Elbow</a:t>
            </a:r>
            <a:r>
              <a:rPr lang="it-IT" dirty="0"/>
              <a:t> Method, una sproporzione nel raggruppamento dei </a:t>
            </a:r>
            <a:r>
              <a:rPr lang="it-IT" dirty="0" err="1"/>
              <a:t>microtesti</a:t>
            </a:r>
            <a:r>
              <a:rPr lang="it-IT" dirty="0"/>
              <a:t> andando a individuare una unica enorme componente e poche altre di dimensione invece irrilevante.</a:t>
            </a:r>
          </a:p>
          <a:p>
            <a:r>
              <a:rPr lang="it-IT" dirty="0"/>
              <a:t>Lo stesso discorso può essere fatto, seppur in maniera minore per l’applicazione di K-Means con Word </a:t>
            </a:r>
            <a:r>
              <a:rPr lang="it-IT" dirty="0" err="1"/>
              <a:t>Embedding</a:t>
            </a:r>
            <a:r>
              <a:rPr lang="it-IT" dirty="0"/>
              <a:t> di tipo Doc2Vec, un modello di rappresentazione implementato tramite una rete neurale in grado di tener presente anche il contesto all’interno del quale si va ad analizzare il termine e non soltanto la sintassi del termine stesso.</a:t>
            </a:r>
            <a:endParaRPr lang="en-GB"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10</a:t>
            </a:fld>
            <a:endParaRPr lang="it-IT" dirty="0"/>
          </a:p>
        </p:txBody>
      </p:sp>
    </p:spTree>
    <p:extLst>
      <p:ext uri="{BB962C8B-B14F-4D97-AF65-F5344CB8AC3E}">
        <p14:creationId xmlns:p14="http://schemas.microsoft.com/office/powerpoint/2010/main" val="1292090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cercare dunque di eliminare ulteriormente le fonti di disturbo è stata valutata l'efficacia di un metodo di clustering gerarchico. Una tecnica di questo tipo infatti presenta un duplice vantaggio: Non è necessario il parametro k, e soprattutto è in grado di classificare i data point come rumore e dunque escluderli dalla predizione finale. Purtroppo in questo caso seppur molto utile la caratteristica relativa all’esclusione dei tweet classificati come rumore, il rilassamento delle ipotesi relative al numero dei cluster da identificare ha portato all’identificazione di un numero troppo elevato di topic, 11 per l’esattezza.</a:t>
            </a:r>
            <a:endParaRPr lang="en-GB"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11</a:t>
            </a:fld>
            <a:endParaRPr lang="it-IT" dirty="0"/>
          </a:p>
        </p:txBody>
      </p:sp>
    </p:spTree>
    <p:extLst>
      <p:ext uri="{BB962C8B-B14F-4D97-AF65-F5344CB8AC3E}">
        <p14:creationId xmlns:p14="http://schemas.microsoft.com/office/powerpoint/2010/main" val="41597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Ho dunque scelto di applicare ai </a:t>
            </a:r>
            <a:r>
              <a:rPr lang="it-IT" dirty="0" err="1"/>
              <a:t>microtesti</a:t>
            </a:r>
            <a:r>
              <a:rPr lang="it-IT" dirty="0"/>
              <a:t> il modello generativo Latent Dirichlet </a:t>
            </a:r>
            <a:r>
              <a:rPr lang="it-IT" dirty="0" err="1"/>
              <a:t>Anlaysis</a:t>
            </a:r>
            <a:r>
              <a:rPr lang="it-IT" dirty="0"/>
              <a:t> secondo il quale </a:t>
            </a:r>
            <a:r>
              <a:rPr lang="it-IT" sz="1200" b="0" i="0" kern="1200" dirty="0">
                <a:solidFill>
                  <a:schemeClr val="tx1"/>
                </a:solidFill>
                <a:effectLst/>
                <a:latin typeface="+mn-lt"/>
                <a:ea typeface="+mn-ea"/>
                <a:cs typeface="+mn-cs"/>
              </a:rPr>
              <a:t>ogni documento è considerato come un insieme di parole che, combinate tra loro, formano uno o più sottoinsiemi di argomenti latenti e ciascun topic è caratterizzato da una particolare distribuzione di termini. È stata dunque eseguita questa analisi per le tre comunità identificate in precedenza e il risultato ha dimostrato la presenza trasversale all’interno delle tre comunità di un argomento predominante riguardante le Elezioni del Presidente degli Stati Uniti d’America del 2016 che ha visto opporsi Donald Trump e Hillary Clinton. </a:t>
            </a:r>
            <a:endParaRPr lang="en-GB"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12</a:t>
            </a:fld>
            <a:endParaRPr lang="it-IT" dirty="0"/>
          </a:p>
        </p:txBody>
      </p:sp>
    </p:spTree>
    <p:extLst>
      <p:ext uri="{BB962C8B-B14F-4D97-AF65-F5344CB8AC3E}">
        <p14:creationId xmlns:p14="http://schemas.microsoft.com/office/powerpoint/2010/main" val="1842516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Per lo step successivo, quello relativo alla Sentiment Analysis, ho testato diversi approcci. Il primo di essi è costituito dall’implementazione di una rete neurale ricorrente, ovvero una classe di rete neurale artificiale deep in cui i valori di uscita di uno strato di un livello superiore vengono utilizzati come ingresso ad uno strato di livello inferiore. </a:t>
            </a:r>
          </a:p>
          <a:p>
            <a:endParaRPr lang="it-IT" sz="1200" b="0" i="0" kern="1200" dirty="0">
              <a:solidFill>
                <a:schemeClr val="tx1"/>
              </a:solidFill>
              <a:effectLst/>
              <a:latin typeface="+mn-lt"/>
              <a:ea typeface="+mn-ea"/>
              <a:cs typeface="+mn-cs"/>
            </a:endParaRPr>
          </a:p>
          <a:p>
            <a:r>
              <a:rPr lang="it-IT" sz="1200" b="0" i="0" kern="1200" dirty="0">
                <a:solidFill>
                  <a:schemeClr val="tx1"/>
                </a:solidFill>
                <a:effectLst/>
                <a:latin typeface="+mn-lt"/>
                <a:ea typeface="+mn-ea"/>
                <a:cs typeface="+mn-cs"/>
              </a:rPr>
              <a:t>La topologia delle rete che mi ha consentito di ottenere i migliori risultati è formata dalle seguenti componenti: uno strato di </a:t>
            </a:r>
            <a:r>
              <a:rPr lang="it-IT" sz="1200" b="0" i="0" kern="1200" dirty="0" err="1">
                <a:solidFill>
                  <a:schemeClr val="tx1"/>
                </a:solidFill>
                <a:effectLst/>
                <a:latin typeface="+mn-lt"/>
                <a:ea typeface="+mn-ea"/>
                <a:cs typeface="+mn-cs"/>
              </a:rPr>
              <a:t>embedding</a:t>
            </a:r>
            <a:r>
              <a:rPr lang="it-IT" sz="1200" b="0" i="0" kern="1200" dirty="0">
                <a:solidFill>
                  <a:schemeClr val="tx1"/>
                </a:solidFill>
                <a:effectLst/>
                <a:latin typeface="+mn-lt"/>
                <a:ea typeface="+mn-ea"/>
                <a:cs typeface="+mn-cs"/>
              </a:rPr>
              <a:t>, uno strato di </a:t>
            </a:r>
            <a:r>
              <a:rPr lang="it-IT" sz="1200" b="0" i="0" kern="1200" dirty="0" err="1">
                <a:solidFill>
                  <a:schemeClr val="tx1"/>
                </a:solidFill>
                <a:effectLst/>
                <a:latin typeface="+mn-lt"/>
                <a:ea typeface="+mn-ea"/>
                <a:cs typeface="+mn-cs"/>
              </a:rPr>
              <a:t>dropout</a:t>
            </a:r>
            <a:r>
              <a:rPr lang="it-IT" sz="1200" b="0" i="0" kern="1200" dirty="0">
                <a:solidFill>
                  <a:schemeClr val="tx1"/>
                </a:solidFill>
                <a:effectLst/>
                <a:latin typeface="+mn-lt"/>
                <a:ea typeface="+mn-ea"/>
                <a:cs typeface="+mn-cs"/>
              </a:rPr>
              <a:t> utile ad evitare overfitting, lo strato </a:t>
            </a:r>
            <a:r>
              <a:rPr lang="it-IT" sz="1200" b="0" i="0" kern="1200" dirty="0" err="1">
                <a:solidFill>
                  <a:schemeClr val="tx1"/>
                </a:solidFill>
                <a:effectLst/>
                <a:latin typeface="+mn-lt"/>
                <a:ea typeface="+mn-ea"/>
                <a:cs typeface="+mn-cs"/>
              </a:rPr>
              <a:t>lstm</a:t>
            </a:r>
            <a:r>
              <a:rPr lang="it-IT" sz="1200" b="0" i="0" kern="1200" dirty="0">
                <a:solidFill>
                  <a:schemeClr val="tx1"/>
                </a:solidFill>
                <a:effectLst/>
                <a:latin typeface="+mn-lt"/>
                <a:ea typeface="+mn-ea"/>
                <a:cs typeface="+mn-cs"/>
              </a:rPr>
              <a:t> in grado di tenere in considerazione lo stato del modello, e per ultimo un classico strato denso per restituire in output un vettore di due unità. Nell’</a:t>
            </a:r>
            <a:r>
              <a:rPr lang="it-IT" sz="1200" b="0" i="0" kern="1200" dirty="0" err="1">
                <a:solidFill>
                  <a:schemeClr val="tx1"/>
                </a:solidFill>
                <a:effectLst/>
                <a:latin typeface="+mn-lt"/>
                <a:ea typeface="+mn-ea"/>
                <a:cs typeface="+mn-cs"/>
              </a:rPr>
              <a:t>areaogramma</a:t>
            </a:r>
            <a:r>
              <a:rPr lang="it-IT" sz="1200" b="0" i="0" kern="1200" dirty="0">
                <a:solidFill>
                  <a:schemeClr val="tx1"/>
                </a:solidFill>
                <a:effectLst/>
                <a:latin typeface="+mn-lt"/>
                <a:ea typeface="+mn-ea"/>
                <a:cs typeface="+mn-cs"/>
              </a:rPr>
              <a:t> il risultato di questa analisi.</a:t>
            </a:r>
          </a:p>
          <a:p>
            <a:endParaRPr lang="it-IT" sz="1200" b="0" i="0" kern="1200" dirty="0">
              <a:solidFill>
                <a:schemeClr val="tx1"/>
              </a:solidFill>
              <a:effectLst/>
              <a:latin typeface="+mn-lt"/>
              <a:ea typeface="+mn-ea"/>
              <a:cs typeface="+mn-cs"/>
            </a:endParaRPr>
          </a:p>
          <a:p>
            <a:endParaRPr lang="it-IT" sz="1200" b="0" i="0" kern="1200" dirty="0">
              <a:solidFill>
                <a:schemeClr val="tx1"/>
              </a:solidFill>
              <a:effectLst/>
              <a:latin typeface="+mn-lt"/>
              <a:ea typeface="+mn-ea"/>
              <a:cs typeface="+mn-cs"/>
            </a:endParaRPr>
          </a:p>
          <a:p>
            <a:endParaRPr lang="it-IT" sz="1200" b="0" i="0" kern="1200" dirty="0">
              <a:solidFill>
                <a:schemeClr val="tx1"/>
              </a:solidFill>
              <a:effectLst/>
              <a:latin typeface="+mn-lt"/>
              <a:ea typeface="+mn-ea"/>
              <a:cs typeface="+mn-cs"/>
            </a:endParaRPr>
          </a:p>
          <a:p>
            <a:endParaRPr lang="it-IT" sz="1200" b="0" i="0" kern="1200" dirty="0">
              <a:solidFill>
                <a:schemeClr val="tx1"/>
              </a:solidFill>
              <a:effectLst/>
              <a:latin typeface="+mn-lt"/>
              <a:ea typeface="+mn-ea"/>
              <a:cs typeface="+mn-cs"/>
            </a:endParaRPr>
          </a:p>
          <a:p>
            <a:endParaRPr lang="it-IT" sz="1200" b="0" i="0" kern="1200" dirty="0">
              <a:solidFill>
                <a:schemeClr val="tx1"/>
              </a:solidFill>
              <a:effectLst/>
              <a:latin typeface="+mn-lt"/>
              <a:ea typeface="+mn-ea"/>
              <a:cs typeface="+mn-cs"/>
            </a:endParaRPr>
          </a:p>
          <a:p>
            <a:r>
              <a:rPr lang="it-IT" sz="1200" b="0" i="0" kern="1200" dirty="0">
                <a:solidFill>
                  <a:schemeClr val="tx1"/>
                </a:solidFill>
                <a:effectLst/>
                <a:latin typeface="+mn-lt"/>
                <a:ea typeface="+mn-ea"/>
                <a:cs typeface="+mn-cs"/>
              </a:rPr>
              <a:t>(un primo strato di </a:t>
            </a:r>
            <a:r>
              <a:rPr lang="it-IT" sz="1200" b="0" i="0" kern="1200" dirty="0" err="1">
                <a:solidFill>
                  <a:schemeClr val="tx1"/>
                </a:solidFill>
                <a:effectLst/>
                <a:latin typeface="+mn-lt"/>
                <a:ea typeface="+mn-ea"/>
                <a:cs typeface="+mn-cs"/>
              </a:rPr>
              <a:t>embedding</a:t>
            </a:r>
            <a:r>
              <a:rPr lang="it-IT" sz="1200" b="0" i="0" kern="1200" dirty="0">
                <a:solidFill>
                  <a:schemeClr val="tx1"/>
                </a:solidFill>
                <a:effectLst/>
                <a:latin typeface="+mn-lt"/>
                <a:ea typeface="+mn-ea"/>
                <a:cs typeface="+mn-cs"/>
              </a:rPr>
              <a:t>, che trasforma numeri interi positivi in vettori densi di dimensione fissa. Poi uno strato di </a:t>
            </a:r>
            <a:r>
              <a:rPr lang="it-IT" sz="1200" b="0" i="0" kern="1200" dirty="0" err="1">
                <a:solidFill>
                  <a:schemeClr val="tx1"/>
                </a:solidFill>
                <a:effectLst/>
                <a:latin typeface="+mn-lt"/>
                <a:ea typeface="+mn-ea"/>
                <a:cs typeface="+mn-cs"/>
              </a:rPr>
              <a:t>dropout</a:t>
            </a:r>
            <a:r>
              <a:rPr lang="it-IT" sz="1200" b="0" i="0" kern="1200" dirty="0">
                <a:solidFill>
                  <a:schemeClr val="tx1"/>
                </a:solidFill>
                <a:effectLst/>
                <a:latin typeface="+mn-lt"/>
                <a:ea typeface="+mn-ea"/>
                <a:cs typeface="+mn-cs"/>
              </a:rPr>
              <a:t> che permette di impostare a 0 il tasso di apprendimento per una frazione di unità in input casuale a ogni aggiornamento durante il periodo di addestramento, il che aiuta a prevenire un eccesso di adattamento  (overfitting). Come penultimo strato abbiamo quello che caratterizza effettivamente la rete neurale come ricorrente, ovverosia lo strato LSTM. A completare la struttura della rete neurale uno strato denso </a:t>
            </a:r>
            <a:r>
              <a:rPr lang="it-IT" sz="1200" b="0" i="0" kern="1200" dirty="0" err="1">
                <a:solidFill>
                  <a:schemeClr val="tx1"/>
                </a:solidFill>
                <a:effectLst/>
                <a:latin typeface="+mn-lt"/>
                <a:ea typeface="+mn-ea"/>
                <a:cs typeface="+mn-cs"/>
              </a:rPr>
              <a:t>fully-connected</a:t>
            </a:r>
            <a:r>
              <a:rPr lang="it-IT" sz="1200" b="0" i="0" kern="1200" dirty="0">
                <a:solidFill>
                  <a:schemeClr val="tx1"/>
                </a:solidFill>
                <a:effectLst/>
                <a:latin typeface="+mn-lt"/>
                <a:ea typeface="+mn-ea"/>
                <a:cs typeface="+mn-cs"/>
              </a:rPr>
              <a:t> utile per restituire in output un vettore di due unità.)</a:t>
            </a:r>
          </a:p>
          <a:p>
            <a:endParaRPr lang="en-GB"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13</a:t>
            </a:fld>
            <a:endParaRPr lang="it-IT" dirty="0"/>
          </a:p>
        </p:txBody>
      </p:sp>
    </p:spTree>
    <p:extLst>
      <p:ext uri="{BB962C8B-B14F-4D97-AF65-F5344CB8AC3E}">
        <p14:creationId xmlns:p14="http://schemas.microsoft.com/office/powerpoint/2010/main" val="1673380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Come secondo classificatore ho scelto di implementare un modello basato su Support Vector Machines lineare.  Questa scelta ha portato ad un miglioramento notevole del valore di accuracy ottenuto mediante LSTM a fronte di un aumento dei tempi di training non banale. Tuttavia il difetto maggiore è stato quello che ho riscontrato in merito alla confusione dell’entità target all’interno di quei tweet che ne presentano più di una. In questo caso ad esempio il classificatore confonde l’entità relativa al Presidente degli Stati Uniti con l’entità Sole restituendo in output una probabilità del 63% di classificazione positiva, quando il tweet relativo a Donald Trump esprime un’opinione esclusivamente negativa. </a:t>
            </a:r>
            <a:endParaRPr lang="en-GB"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14</a:t>
            </a:fld>
            <a:endParaRPr lang="it-IT" dirty="0"/>
          </a:p>
        </p:txBody>
      </p:sp>
    </p:spTree>
    <p:extLst>
      <p:ext uri="{BB962C8B-B14F-4D97-AF65-F5344CB8AC3E}">
        <p14:creationId xmlns:p14="http://schemas.microsoft.com/office/powerpoint/2010/main" val="1631726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cercare di risolvere questi errori di classificazione ho scelto dunque di utilizzare un kernel di tipo </a:t>
            </a:r>
            <a:r>
              <a:rPr lang="it-IT" dirty="0" err="1"/>
              <a:t>Radial</a:t>
            </a:r>
            <a:r>
              <a:rPr lang="it-IT" dirty="0"/>
              <a:t> </a:t>
            </a:r>
            <a:r>
              <a:rPr lang="it-IT" dirty="0" err="1"/>
              <a:t>Basis</a:t>
            </a:r>
            <a:r>
              <a:rPr lang="it-IT" dirty="0"/>
              <a:t> </a:t>
            </a:r>
            <a:r>
              <a:rPr lang="it-IT" dirty="0" err="1"/>
              <a:t>Function</a:t>
            </a:r>
            <a:r>
              <a:rPr lang="it-IT" dirty="0"/>
              <a:t> in grado di proiettare i data point del dataset evidentemente non linearmente separabili in uno spazio di dimensioni maggiori dove risulta più semplice effettuare una separazione delle osservazioni. Per la stima degli </a:t>
            </a:r>
            <a:r>
              <a:rPr lang="it-IT" dirty="0" err="1"/>
              <a:t>iperparametri</a:t>
            </a:r>
            <a:r>
              <a:rPr lang="it-IT" dirty="0"/>
              <a:t> in base ai quali settare l’addestramento del modello è stata utilizzata la tecnica K-</a:t>
            </a:r>
            <a:r>
              <a:rPr lang="it-IT" dirty="0" err="1"/>
              <a:t>Fold</a:t>
            </a:r>
            <a:r>
              <a:rPr lang="it-IT" dirty="0"/>
              <a:t> Cross </a:t>
            </a:r>
            <a:r>
              <a:rPr lang="it-IT" dirty="0" err="1"/>
              <a:t>Validation</a:t>
            </a:r>
            <a:r>
              <a:rPr lang="it-IT" dirty="0"/>
              <a:t> in grado di effettuare un test di training per ogni combinazione di parametri predefiniti e restituire in output quei valori che hanno prodotto i migliori risultati.</a:t>
            </a:r>
            <a:endParaRPr lang="en-GB"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15</a:t>
            </a:fld>
            <a:endParaRPr lang="it-IT" dirty="0"/>
          </a:p>
        </p:txBody>
      </p:sp>
    </p:spTree>
    <p:extLst>
      <p:ext uri="{BB962C8B-B14F-4D97-AF65-F5344CB8AC3E}">
        <p14:creationId xmlns:p14="http://schemas.microsoft.com/office/powerpoint/2010/main" val="3340315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L’utilizzo di una kernel </a:t>
            </a:r>
            <a:r>
              <a:rPr lang="it-IT" dirty="0" err="1"/>
              <a:t>function</a:t>
            </a:r>
            <a:r>
              <a:rPr lang="it-IT" dirty="0"/>
              <a:t> non lineare come la RBF si traduce generalmente in una maggiore capacità interpretativa del classificatore. Effettivamente, come visibile in figura gli errori di classificazione sono stati risolti. In particolare, relativamente al primo tweet il risultato della classificazione propone un 75% di probabilità di sentiment negativo. Un risultato completamente opposto rispetto al precedente. </a:t>
            </a:r>
            <a:endParaRPr lang="en-GB"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16</a:t>
            </a:fld>
            <a:endParaRPr lang="it-IT" dirty="0"/>
          </a:p>
        </p:txBody>
      </p:sp>
    </p:spTree>
    <p:extLst>
      <p:ext uri="{BB962C8B-B14F-4D97-AF65-F5344CB8AC3E}">
        <p14:creationId xmlns:p14="http://schemas.microsoft.com/office/powerpoint/2010/main" val="4131522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Come ultimo approccio è stato testato un classificatore Dictionary based basato essenzialmente su più elenchi di termini pesati in base al loro potere polarizzante all’interno di un </a:t>
            </a:r>
            <a:r>
              <a:rPr lang="it-IT" dirty="0" err="1"/>
              <a:t>microtesto</a:t>
            </a:r>
            <a:r>
              <a:rPr lang="it-IT" dirty="0"/>
              <a:t>. In questo caso sono stati rilevati anche quei tweet particolarmente ambigui definiti dal modello come neutrali, ovvero non in grado di esprimere chiaramente un opinione, più nello specifico rumore.</a:t>
            </a:r>
            <a:endParaRPr lang="en-GB"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17</a:t>
            </a:fld>
            <a:endParaRPr lang="it-IT" dirty="0"/>
          </a:p>
        </p:txBody>
      </p:sp>
    </p:spTree>
    <p:extLst>
      <p:ext uri="{BB962C8B-B14F-4D97-AF65-F5344CB8AC3E}">
        <p14:creationId xmlns:p14="http://schemas.microsoft.com/office/powerpoint/2010/main" val="2548279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Dal confronto ho ottenuto i seguenti risultati.  E’ emerso che il miglior classificatore per quanto riguarda un contesto di </a:t>
            </a:r>
            <a:r>
              <a:rPr lang="it-IT" dirty="0" err="1"/>
              <a:t>microtesti</a:t>
            </a:r>
            <a:r>
              <a:rPr lang="it-IT" dirty="0"/>
              <a:t> online è quello costituito dal modello Support Vector Machine con Kernel di tipo RBF. I due livelli di score, misurato tramite F1-Measure sono sostanzialmente identici, ma il primo approccio presenta tempi di allenamento e implementazione decisamente inferiori e soprattutto la natura statica che caratterizza il classificatore </a:t>
            </a:r>
            <a:r>
              <a:rPr lang="it-IT" dirty="0" err="1"/>
              <a:t>lexicon</a:t>
            </a:r>
            <a:r>
              <a:rPr lang="it-IT" dirty="0"/>
              <a:t> based ne caratterizza l’ostacolo fondamentale nell’impiego di un’analisi di questo tipo. Al contrario infatti tramite online training la SVM è in grado di apprendere e migliorare nel tempo avendo a disposizione dati sempre nuovi.</a:t>
            </a:r>
            <a:endParaRPr lang="en-GB"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18</a:t>
            </a:fld>
            <a:endParaRPr lang="it-IT" dirty="0"/>
          </a:p>
        </p:txBody>
      </p:sp>
    </p:spTree>
    <p:extLst>
      <p:ext uri="{BB962C8B-B14F-4D97-AF65-F5344CB8AC3E}">
        <p14:creationId xmlns:p14="http://schemas.microsoft.com/office/powerpoint/2010/main" val="2501973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Come ultimo step di questa analisi al fine di estrarre informazione significativa dalle comunità identificate, ho sviluppato un caso di studio relativo alla polarizzazione degli utenti nelle elezioni politiche del 2016 cha ha visto opposti Repubblicani contro Democratici. All'interno del dataset sono stati filtrati, in base a keyword specifiche i tweet relativi prima al candidato Repubblicano  Donald Trump poi al candidato del partito Democratico Hillary Clinton. A questo punto sono stati mantenuti soltanto quegli utenti che avessero espresso almeno un'opinione in merito ad entrambi i candidati e quindi per ciascun utente sono stati analizzati tutti i contenuti da esso generati e per maggioranza, si va a classificare l'utente come entità incline alle idee portate avanti da un partito o l’altro. </a:t>
            </a:r>
          </a:p>
          <a:p>
            <a:endParaRPr lang="it-IT" dirty="0"/>
          </a:p>
          <a:p>
            <a:r>
              <a:rPr lang="it-IT" dirty="0"/>
              <a:t>Il grafico in figura mostra il risultato dell'analisi. Più la curva presenta un valore elevato verso le estremità del grafico, più utenti si dimostrano pienamente convinti dell'ideologia politica portata avanti. Più ci si avvicina al centro del grafico, dove si nota anche una leggera sovrapposizione, più si entra in quella zona dove ci si sbilancia leggermente verso un fronte, ma non si ha una piena classificazione relativa all'appartenenza ad una determinata fazione politica.</a:t>
            </a:r>
            <a:endParaRPr lang="en-GB"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19</a:t>
            </a:fld>
            <a:endParaRPr lang="it-IT" dirty="0"/>
          </a:p>
        </p:txBody>
      </p:sp>
    </p:spTree>
    <p:extLst>
      <p:ext uri="{BB962C8B-B14F-4D97-AF65-F5344CB8AC3E}">
        <p14:creationId xmlns:p14="http://schemas.microsoft.com/office/powerpoint/2010/main" val="1624326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Lo scenario in cui si colloca il mio lavoro è la dilagante diffusione dell’utilizzo dei Social Network come tramite per l’espressione di opinioni e idee. Queste infatti, comunicate all’esterno sotto forma di post costituiscono una base fondamentale per una serie di analisi volte all’identificazione di relazioni implicite tra utenti che magari tra loro non hanno mai avuto contatti o che non si conoscono nemmeno.   </a:t>
            </a:r>
            <a:endParaRPr lang="en-GB"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2</a:t>
            </a:fld>
            <a:endParaRPr lang="it-IT" dirty="0"/>
          </a:p>
        </p:txBody>
      </p:sp>
    </p:spTree>
    <p:extLst>
      <p:ext uri="{BB962C8B-B14F-4D97-AF65-F5344CB8AC3E}">
        <p14:creationId xmlns:p14="http://schemas.microsoft.com/office/powerpoint/2010/main" val="4127521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Arial" panose="020B0604020202020204" pitchFamily="34" charset="0"/>
              <a:buNone/>
            </a:pPr>
            <a:r>
              <a:rPr lang="it-IT" dirty="0"/>
              <a:t>Dai risultati ottenuti dall’analisi effettuata nell’ambito di questo lavoro di tesi si è dedotto come effettivamente la community detection e l’analisi delle comunità individuate sulla base dei contenuti generati dagli utenti sia grado di produrre informazione utile relativa agli utenti interessanti che si decide di monitorare. </a:t>
            </a:r>
          </a:p>
          <a:p>
            <a:pPr marL="0" indent="0">
              <a:buFont typeface="Arial" panose="020B0604020202020204" pitchFamily="34" charset="0"/>
              <a:buNone/>
            </a:pPr>
            <a:endParaRPr lang="it-IT" dirty="0"/>
          </a:p>
          <a:p>
            <a:pPr marL="0" indent="0">
              <a:buFont typeface="Arial" panose="020B0604020202020204" pitchFamily="34" charset="0"/>
              <a:buNone/>
            </a:pPr>
            <a:r>
              <a:rPr lang="it-IT" dirty="0"/>
              <a:t>Tra i possibili sviluppi futuri, per un incremento ulteriore dell’accuratezza di predizione si potrebbe porre maggior attenzione alla segmentazione testuale del </a:t>
            </a:r>
            <a:r>
              <a:rPr lang="it-IT" dirty="0" err="1"/>
              <a:t>microtesto</a:t>
            </a:r>
            <a:r>
              <a:rPr lang="it-IT" dirty="0"/>
              <a:t> in modo tale da permettere una più chiara identificazione dell’entità target. Inoltre si potrebbero prendere in considerazione domini e dunque social network differenti in modo tale da incrociare informazioni ottenute da contenuti di tipologia diversa come ad esempio le immagini su </a:t>
            </a:r>
            <a:r>
              <a:rPr lang="it-IT" dirty="0" err="1"/>
              <a:t>instagram</a:t>
            </a:r>
            <a:r>
              <a:rPr lang="it-IT" dirty="0"/>
              <a:t> o la musica ascoltata su </a:t>
            </a:r>
            <a:r>
              <a:rPr lang="it-IT" dirty="0" err="1"/>
              <a:t>spotify</a:t>
            </a:r>
            <a:r>
              <a:rPr lang="it-IT" dirty="0"/>
              <a:t> per produrre in output una profilazione di gruppi di utenti utile in seguito per costituire lo scheletro di un sistema di raccomandazione.</a:t>
            </a:r>
            <a:endParaRPr lang="en-GB" dirty="0"/>
          </a:p>
          <a:p>
            <a:endParaRPr lang="en-GB"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20</a:t>
            </a:fld>
            <a:endParaRPr lang="it-IT" dirty="0"/>
          </a:p>
        </p:txBody>
      </p:sp>
    </p:spTree>
    <p:extLst>
      <p:ext uri="{BB962C8B-B14F-4D97-AF65-F5344CB8AC3E}">
        <p14:creationId xmlns:p14="http://schemas.microsoft.com/office/powerpoint/2010/main" val="1423299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Grazie a tutti. </a:t>
            </a:r>
          </a:p>
          <a:p>
            <a:endParaRPr lang="en-GB"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21</a:t>
            </a:fld>
            <a:endParaRPr lang="it-IT" dirty="0"/>
          </a:p>
        </p:txBody>
      </p:sp>
    </p:spTree>
    <p:extLst>
      <p:ext uri="{BB962C8B-B14F-4D97-AF65-F5344CB8AC3E}">
        <p14:creationId xmlns:p14="http://schemas.microsoft.com/office/powerpoint/2010/main" val="674369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Negli ultimi anni infatti la crescita e l’ininterrotto flusso di informazioni e dati che ogni giorno sono memorizzati e possono essere sfruttati all’interno del web ha portato ad una conseguente importanza sempre maggiore relativa alle metodologie in grado di fornire vantaggi competitivi di qualsiasi genere. Il presente lavoro di tesi dunque, intende proporre un approccio specifico di Analisi di una rete sociale a partire dal social network Twitter. In particolare ho voluto verificare se le tecniche di community detection possono fornire un valore aggiunto ai fin dell’estrazione di informazione significativa dai social media.</a:t>
            </a:r>
          </a:p>
          <a:p>
            <a:endParaRPr lang="it-IT" sz="1200" b="0" i="0" kern="1200" dirty="0">
              <a:solidFill>
                <a:schemeClr val="tx1"/>
              </a:solidFill>
              <a:effectLst/>
              <a:latin typeface="+mn-lt"/>
              <a:ea typeface="+mn-ea"/>
              <a:cs typeface="+mn-cs"/>
            </a:endParaRPr>
          </a:p>
          <a:p>
            <a:endParaRPr lang="it-IT" sz="1200" b="0" i="0" kern="1200" dirty="0">
              <a:solidFill>
                <a:schemeClr val="tx1"/>
              </a:solidFill>
              <a:effectLst/>
              <a:latin typeface="+mn-lt"/>
              <a:ea typeface="+mn-ea"/>
              <a:cs typeface="+mn-cs"/>
            </a:endParaRPr>
          </a:p>
          <a:p>
            <a:endParaRPr lang="it-IT" sz="1200" b="0" i="0" kern="1200" dirty="0">
              <a:solidFill>
                <a:schemeClr val="tx1"/>
              </a:solidFill>
              <a:effectLst/>
              <a:latin typeface="+mn-lt"/>
              <a:ea typeface="+mn-ea"/>
              <a:cs typeface="+mn-cs"/>
            </a:endParaRPr>
          </a:p>
          <a:p>
            <a:endParaRPr lang="it-IT" sz="1200" b="0" i="0" kern="1200" dirty="0">
              <a:solidFill>
                <a:schemeClr val="tx1"/>
              </a:solidFill>
              <a:effectLst/>
              <a:latin typeface="+mn-lt"/>
              <a:ea typeface="+mn-ea"/>
              <a:cs typeface="+mn-cs"/>
            </a:endParaRPr>
          </a:p>
          <a:p>
            <a:endParaRPr lang="en-GB"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3</a:t>
            </a:fld>
            <a:endParaRPr lang="it-IT" dirty="0"/>
          </a:p>
        </p:txBody>
      </p:sp>
    </p:spTree>
    <p:extLst>
      <p:ext uri="{BB962C8B-B14F-4D97-AF65-F5344CB8AC3E}">
        <p14:creationId xmlns:p14="http://schemas.microsoft.com/office/powerpoint/2010/main" val="2564325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Ho dunque ideato un processo composto essenzialmente da 4 moduli principali. Il modulo relativo alla Data Acquisition si occupa di effettuare una sorta di </a:t>
            </a:r>
            <a:r>
              <a:rPr lang="it-IT" dirty="0" err="1"/>
              <a:t>Crawling</a:t>
            </a:r>
            <a:r>
              <a:rPr lang="it-IT" dirty="0"/>
              <a:t> delle timeline indicate secondo una lista di utenti target ed effettuare una serie di step di </a:t>
            </a:r>
            <a:r>
              <a:rPr lang="it-IT" dirty="0" err="1"/>
              <a:t>preprocessing</a:t>
            </a:r>
            <a:r>
              <a:rPr lang="it-IT" dirty="0"/>
              <a:t> dei testi a disposizione in modo tale da effettuare il </a:t>
            </a:r>
            <a:r>
              <a:rPr lang="it-IT" dirty="0" err="1"/>
              <a:t>cleaning</a:t>
            </a:r>
            <a:r>
              <a:rPr lang="it-IT" dirty="0"/>
              <a:t> dalle fonti di rumore, una normalizzazione del testo e la successiva identificazione ed isolamento delle entità fondamentali che poi saranno utilizzate in fase di modellazione del grafo sociale.  In seguito poi il secondo modulo è preposto per lo step relativo alla Community Detection e Authority Analysis mediante algoritmi specializzati. Una volta identificate le comunità il terzo modulo si occupa di stabilire gli argomenti o topic maggiormente trattati all’interno di esse. Infine mediante il modulo relativo alla Sentiment Analysis si valuta la polarizzazione degli utenti riguardo gli argomenti identificati nello step precedente. Come risultato di questa analisi si ottiene dunque una lista di utenti, interessati ad un determinato argomento e si hanno inoltre a disposizione informazioni relative all’opinione in merito.</a:t>
            </a:r>
            <a:endParaRPr lang="en-GB"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4</a:t>
            </a:fld>
            <a:endParaRPr lang="it-IT" dirty="0"/>
          </a:p>
        </p:txBody>
      </p:sp>
    </p:spTree>
    <p:extLst>
      <p:ext uri="{BB962C8B-B14F-4D97-AF65-F5344CB8AC3E}">
        <p14:creationId xmlns:p14="http://schemas.microsoft.com/office/powerpoint/2010/main" val="3425332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Gli approcci che hanno portato alla modellazione della rete sono stati due. In questa immagine vediamo come sia stato possibile costruire un grafo sociale basandosi esclusivamente sulle relazioni di amicizia «follower-following» esplicite degli utenti. Tuttavia una soluzione di questo tipo comporta una modellazione basata su di un insieme di informazioni troppo ridotto soprattutto non relative ai contenuti generati dagli utenti. Pertanto ho optato per una strada alternativa, che comprendesse esclusivamente i testi prodotti.</a:t>
            </a:r>
          </a:p>
        </p:txBody>
      </p:sp>
      <p:sp>
        <p:nvSpPr>
          <p:cNvPr id="4" name="Segnaposto numero diapositiva 3"/>
          <p:cNvSpPr>
            <a:spLocks noGrp="1"/>
          </p:cNvSpPr>
          <p:nvPr>
            <p:ph type="sldNum" sz="quarter" idx="5"/>
          </p:nvPr>
        </p:nvSpPr>
        <p:spPr/>
        <p:txBody>
          <a:bodyPr/>
          <a:lstStyle/>
          <a:p>
            <a:fld id="{F93199CD-3E1B-4AE6-990F-76F925F5EA9F}" type="slidenum">
              <a:rPr lang="it-IT" smtClean="0"/>
              <a:pPr/>
              <a:t>5</a:t>
            </a:fld>
            <a:endParaRPr lang="it-IT" dirty="0"/>
          </a:p>
        </p:txBody>
      </p:sp>
    </p:spTree>
    <p:extLst>
      <p:ext uri="{BB962C8B-B14F-4D97-AF65-F5344CB8AC3E}">
        <p14:creationId xmlns:p14="http://schemas.microsoft.com/office/powerpoint/2010/main" val="4157656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partire dunque da un dataset composto da quasi cinque milioni di Tweet estratti da più di 1600 timeline e memorizzati nel database non relazionale orientato ai documenti </a:t>
            </a:r>
            <a:r>
              <a:rPr lang="it-IT" dirty="0" err="1"/>
              <a:t>MongoDB</a:t>
            </a:r>
            <a:r>
              <a:rPr lang="it-IT" dirty="0"/>
              <a:t>, sono state estratte le entità fondamentali che ne caratterizzano il contenuto e l’origine, ovvero l’ID dell’utente, le </a:t>
            </a:r>
            <a:r>
              <a:rPr lang="it-IT" dirty="0" err="1"/>
              <a:t>Mention</a:t>
            </a:r>
            <a:r>
              <a:rPr lang="it-IT" dirty="0"/>
              <a:t>, gli Hashtag e i testi classificati come Retweet.</a:t>
            </a:r>
            <a:endParaRPr lang="en-GB"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6</a:t>
            </a:fld>
            <a:endParaRPr lang="it-IT" dirty="0"/>
          </a:p>
        </p:txBody>
      </p:sp>
    </p:spTree>
    <p:extLst>
      <p:ext uri="{BB962C8B-B14F-4D97-AF65-F5344CB8AC3E}">
        <p14:creationId xmlns:p14="http://schemas.microsoft.com/office/powerpoint/2010/main" val="176496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L’approccio scelto utilizza una modellazione del grafo sociale orientata alla propagazione con un modello di rete omogenea di diffusione dell’informazione, dove i nodi della rete rappresentano gli utenti e gli archi interazioni tra gli stessi basate esclusivamente su relazioni implicite contenute all’interno dei </a:t>
            </a:r>
            <a:r>
              <a:rPr lang="it-IT" sz="1200" b="0" i="0" kern="1200" dirty="0" err="1">
                <a:solidFill>
                  <a:schemeClr val="tx1"/>
                </a:solidFill>
                <a:effectLst/>
                <a:latin typeface="+mn-lt"/>
                <a:ea typeface="+mn-ea"/>
                <a:cs typeface="+mn-cs"/>
              </a:rPr>
              <a:t>microtesti</a:t>
            </a:r>
            <a:r>
              <a:rPr lang="it-IT" sz="1200" b="0" i="0" kern="1200" dirty="0">
                <a:solidFill>
                  <a:schemeClr val="tx1"/>
                </a:solidFill>
                <a:effectLst/>
                <a:latin typeface="+mn-lt"/>
                <a:ea typeface="+mn-ea"/>
                <a:cs typeface="+mn-cs"/>
              </a:rPr>
              <a:t>, per l’appunto le entità estratte in precedenza </a:t>
            </a:r>
            <a:r>
              <a:rPr lang="it-IT" sz="1200" b="0" i="0" kern="1200" dirty="0" err="1">
                <a:solidFill>
                  <a:schemeClr val="tx1"/>
                </a:solidFill>
                <a:effectLst/>
                <a:latin typeface="+mn-lt"/>
                <a:ea typeface="+mn-ea"/>
                <a:cs typeface="+mn-cs"/>
              </a:rPr>
              <a:t>Mention</a:t>
            </a:r>
            <a:r>
              <a:rPr lang="it-IT" sz="1200" b="0" i="0" kern="1200" dirty="0">
                <a:solidFill>
                  <a:schemeClr val="tx1"/>
                </a:solidFill>
                <a:effectLst/>
                <a:latin typeface="+mn-lt"/>
                <a:ea typeface="+mn-ea"/>
                <a:cs typeface="+mn-cs"/>
              </a:rPr>
              <a:t>, Hashtag e Retweet. </a:t>
            </a:r>
          </a:p>
          <a:p>
            <a:endParaRPr lang="it-IT" sz="1200" b="0" i="0" kern="1200" dirty="0">
              <a:solidFill>
                <a:schemeClr val="tx1"/>
              </a:solidFill>
              <a:effectLst/>
              <a:latin typeface="+mn-lt"/>
              <a:ea typeface="+mn-ea"/>
              <a:cs typeface="+mn-cs"/>
            </a:endParaRPr>
          </a:p>
          <a:p>
            <a:r>
              <a:rPr lang="it-IT" dirty="0"/>
              <a:t>Ho posto dunque le direzioni degli archi concordi al verso di propagazione dell’informazione e del passare del tempo.</a:t>
            </a:r>
          </a:p>
        </p:txBody>
      </p:sp>
      <p:sp>
        <p:nvSpPr>
          <p:cNvPr id="4" name="Segnaposto numero diapositiva 3"/>
          <p:cNvSpPr>
            <a:spLocks noGrp="1"/>
          </p:cNvSpPr>
          <p:nvPr>
            <p:ph type="sldNum" sz="quarter" idx="5"/>
          </p:nvPr>
        </p:nvSpPr>
        <p:spPr/>
        <p:txBody>
          <a:bodyPr/>
          <a:lstStyle/>
          <a:p>
            <a:fld id="{F93199CD-3E1B-4AE6-990F-76F925F5EA9F}" type="slidenum">
              <a:rPr lang="it-IT" smtClean="0"/>
              <a:pPr/>
              <a:t>7</a:t>
            </a:fld>
            <a:endParaRPr lang="it-IT" dirty="0"/>
          </a:p>
        </p:txBody>
      </p:sp>
    </p:spTree>
    <p:extLst>
      <p:ext uri="{BB962C8B-B14F-4D97-AF65-F5344CB8AC3E}">
        <p14:creationId xmlns:p14="http://schemas.microsoft.com/office/powerpoint/2010/main" val="347382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modellato il contesto sociale secondo una rete omogenea di diffusione ho eseguito 2 step principali: </a:t>
            </a:r>
          </a:p>
          <a:p>
            <a:endParaRPr lang="it-IT" dirty="0"/>
          </a:p>
          <a:p>
            <a:r>
              <a:rPr lang="it-IT" dirty="0"/>
              <a:t>Definizione delle Comunità  mediante l’applicazione del Louvain Method e l’individuazione degli utenti Authority secondo l’algoritmo HITS.</a:t>
            </a:r>
          </a:p>
          <a:p>
            <a:endParaRPr lang="it-IT" dirty="0"/>
          </a:p>
          <a:p>
            <a:r>
              <a:rPr lang="it-IT" dirty="0"/>
              <a:t>Qui in figura viene presentato il risultato relativo al partizionamento della rete. Vengono infatti identificate tre componenti principali indicate con i colori rosso, giallo e nero che costituiscono la base per i successivi step di analisi. In particolare La bontà del partizionamento è stata verificata sulla base della Modularità che tiene conto della densità delle connessioni all’interno delle comunità identificate.</a:t>
            </a:r>
            <a:endParaRPr lang="en-GB"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8</a:t>
            </a:fld>
            <a:endParaRPr lang="it-IT" dirty="0"/>
          </a:p>
        </p:txBody>
      </p:sp>
    </p:spTree>
    <p:extLst>
      <p:ext uri="{BB962C8B-B14F-4D97-AF65-F5344CB8AC3E}">
        <p14:creationId xmlns:p14="http://schemas.microsoft.com/office/powerpoint/2010/main" val="2202923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ogni comunità infine ho individuato i primi 20 nodi Authority eseguendo l’algoritmo HITS ed ordinando i nodi in base al loro Authority Score. Queste autorità sono state utilizzate per filtrare il training set iniziale ed eseguire lo step successivo, relativo all’identificazione degli argomenti trattati maggiormente all’interno delle comunità.</a:t>
            </a:r>
            <a:endParaRPr lang="en-GB"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9</a:t>
            </a:fld>
            <a:endParaRPr lang="it-IT" dirty="0"/>
          </a:p>
        </p:txBody>
      </p:sp>
    </p:spTree>
    <p:extLst>
      <p:ext uri="{BB962C8B-B14F-4D97-AF65-F5344CB8AC3E}">
        <p14:creationId xmlns:p14="http://schemas.microsoft.com/office/powerpoint/2010/main" val="31853146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it-IT" noProof="0"/>
              <a:t>Fare clic per modificare lo stile del sottotitolo dello schema</a:t>
            </a:r>
            <a:endParaRPr lang="it-IT"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47A157AA-52B0-4F49-B3D4-496D41D1B509}" type="datetime1">
              <a:rPr lang="it-IT" smtClean="0"/>
              <a:pPr/>
              <a:t>20/10/2019</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noProof="0" smtClean="0"/>
              <a:t>‹N›</a:t>
            </a:fld>
            <a:endParaRPr lang="it-IT"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142412" y="381001"/>
            <a:ext cx="1524001" cy="5638800"/>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a:xfrm>
            <a:off x="1522412" y="381001"/>
            <a:ext cx="7391399" cy="5638800"/>
          </a:xfrm>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17CA2BFF-AAA8-41C8-A69D-80CC7249AD61}" type="datetime1">
              <a:rPr lang="it-IT" smtClean="0"/>
              <a:pPr/>
              <a:t>20/10/2019</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noProof="0" smtClean="0"/>
              <a:t>‹N›</a:t>
            </a:fld>
            <a:endParaRPr lang="it-IT"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p:txBody>
          <a:bodyPr rtlCol="0"/>
          <a:lstStyle>
            <a:lvl5pPr algn="l" rtl="0">
              <a:defRPr/>
            </a:lvl5pPr>
            <a:lvl6pPr algn="l" rtl="0">
              <a:defRPr/>
            </a:lvl6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14492DBE-BBC3-4A28-A909-35593DADC5C7}" type="datetime1">
              <a:rPr lang="it-IT" smtClean="0"/>
              <a:pPr/>
              <a:t>20/10/2019</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noProof="0" smtClean="0"/>
              <a:t>‹N›</a:t>
            </a:fld>
            <a:endParaRPr lang="it-IT"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a:r>
              <a:rPr lang="it-IT" dirty="0"/>
              <a:t>Fare clic per modificare stili del testo dello schema</a:t>
            </a:r>
          </a:p>
        </p:txBody>
      </p:sp>
      <p:sp>
        <p:nvSpPr>
          <p:cNvPr id="4" name="Segnaposto data 3"/>
          <p:cNvSpPr>
            <a:spLocks noGrp="1"/>
          </p:cNvSpPr>
          <p:nvPr>
            <p:ph type="dt" sz="half" idx="10"/>
          </p:nvPr>
        </p:nvSpPr>
        <p:spPr/>
        <p:txBody>
          <a:bodyPr rtlCol="0"/>
          <a:lstStyle>
            <a:lvl1pPr>
              <a:defRPr/>
            </a:lvl1pPr>
          </a:lstStyle>
          <a:p>
            <a:fld id="{4BC4CE4E-6BDC-4433-87C5-0DA27E562036}" type="datetime1">
              <a:rPr lang="it-IT" smtClean="0"/>
              <a:pPr/>
              <a:t>20/10/2019</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noProof="0" smtClean="0"/>
              <a:t>‹N›</a:t>
            </a:fld>
            <a:endParaRPr lang="it-IT"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hasCustomPrompt="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contenuto 3"/>
          <p:cNvSpPr>
            <a:spLocks noGrp="1"/>
          </p:cNvSpPr>
          <p:nvPr>
            <p:ph sz="half" idx="2" hasCustomPrompt="1"/>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data 4"/>
          <p:cNvSpPr>
            <a:spLocks noGrp="1"/>
          </p:cNvSpPr>
          <p:nvPr>
            <p:ph type="dt" sz="half" idx="10"/>
          </p:nvPr>
        </p:nvSpPr>
        <p:spPr/>
        <p:txBody>
          <a:bodyPr rtlCol="0"/>
          <a:lstStyle/>
          <a:p>
            <a:r>
              <a:rPr lang="it-IT" dirty="0"/>
              <a:t>​</a:t>
            </a:r>
            <a:fld id="{39D2C5AA-0DA3-4C59-A655-F19CFD772404}" type="datetime1">
              <a:rPr lang="it-IT" smtClean="0"/>
              <a:pPr/>
              <a:t>20/10/2019</a:t>
            </a:fld>
            <a:r>
              <a:rPr lang="it-IT" dirty="0"/>
              <a:t>​</a:t>
            </a:r>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noProof="0" smtClean="0"/>
              <a:t>‹N›</a:t>
            </a:fld>
            <a:endParaRPr lang="it-IT"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lgn="l" rtl="0">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2411" y="1905000"/>
            <a:ext cx="4416552" cy="762000"/>
          </a:xfrm>
        </p:spPr>
        <p:txBody>
          <a:bodyPr rtlCol="0" anchor="ctr">
            <a:noAutofit/>
          </a:bodyPr>
          <a:lstStyle>
            <a:lvl1pPr marL="0" indent="0" algn="l" rtl="0">
              <a:spcBef>
                <a:spcPts val="0"/>
              </a:spcBef>
              <a:buNone/>
              <a:defRPr sz="19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4" name="Segnaposto contenuto 3"/>
          <p:cNvSpPr>
            <a:spLocks noGrp="1"/>
          </p:cNvSpPr>
          <p:nvPr>
            <p:ph sz="half" idx="2" hasCustomPrompt="1"/>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testo 4"/>
          <p:cNvSpPr>
            <a:spLocks noGrp="1"/>
          </p:cNvSpPr>
          <p:nvPr>
            <p:ph type="body" sz="quarter" idx="3" hasCustomPrompt="1"/>
          </p:nvPr>
        </p:nvSpPr>
        <p:spPr>
          <a:xfrm>
            <a:off x="6249861" y="1905000"/>
            <a:ext cx="4416552" cy="762000"/>
          </a:xfrm>
        </p:spPr>
        <p:txBody>
          <a:bodyPr rtlCol="0" anchor="ctr">
            <a:noAutofit/>
          </a:bodyPr>
          <a:lstStyle>
            <a:lvl1pPr marL="0" indent="0" algn="l" rtl="0">
              <a:spcBef>
                <a:spcPts val="0"/>
              </a:spcBef>
              <a:buNone/>
              <a:defRPr sz="19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6" name="Segnaposto contenuto 5"/>
          <p:cNvSpPr>
            <a:spLocks noGrp="1"/>
          </p:cNvSpPr>
          <p:nvPr>
            <p:ph sz="quarter" idx="4" hasCustomPrompt="1"/>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7" name="Segnaposto data 6"/>
          <p:cNvSpPr>
            <a:spLocks noGrp="1"/>
          </p:cNvSpPr>
          <p:nvPr>
            <p:ph type="dt" sz="half" idx="10"/>
          </p:nvPr>
        </p:nvSpPr>
        <p:spPr/>
        <p:txBody>
          <a:bodyPr rtlCol="0"/>
          <a:lstStyle/>
          <a:p>
            <a:r>
              <a:rPr lang="it-IT" dirty="0"/>
              <a:t>​</a:t>
            </a:r>
            <a:fld id="{4477D747-ABC6-40AC-BC57-34748F6F8724}" type="datetime1">
              <a:rPr lang="it-IT" smtClean="0"/>
              <a:pPr/>
              <a:t>20/10/2019</a:t>
            </a:fld>
            <a:r>
              <a:rPr lang="it-IT" dirty="0"/>
              <a:t>​</a:t>
            </a:r>
          </a:p>
        </p:txBody>
      </p:sp>
      <p:sp>
        <p:nvSpPr>
          <p:cNvPr id="8" name="Segnaposto piè di pagina 7"/>
          <p:cNvSpPr>
            <a:spLocks noGrp="1"/>
          </p:cNvSpPr>
          <p:nvPr>
            <p:ph type="ftr" sz="quarter" idx="11"/>
          </p:nvPr>
        </p:nvSpPr>
        <p:spPr/>
        <p:txBody>
          <a:bodyPr rtlCol="0"/>
          <a:lstStyle/>
          <a:p>
            <a:pPr rtl="0"/>
            <a:endParaRPr lang="it-IT" noProof="0" dirty="0"/>
          </a:p>
        </p:txBody>
      </p:sp>
      <p:sp>
        <p:nvSpPr>
          <p:cNvPr id="9" name="Segnaposto numero diapositiva 8"/>
          <p:cNvSpPr>
            <a:spLocks noGrp="1"/>
          </p:cNvSpPr>
          <p:nvPr>
            <p:ph type="sldNum" sz="quarter" idx="12"/>
          </p:nvPr>
        </p:nvSpPr>
        <p:spPr/>
        <p:txBody>
          <a:bodyPr rtlCol="0"/>
          <a:lstStyle/>
          <a:p>
            <a:pPr rtl="0"/>
            <a:fld id="{2A013F82-EE5E-44EE-A61D-E31C6657F26F}" type="slidenum">
              <a:rPr lang="it-IT" noProof="0" smtClean="0"/>
              <a:t>‹N›</a:t>
            </a:fld>
            <a:endParaRPr lang="it-IT"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lvl1pPr>
              <a:defRPr/>
            </a:lvl1pPr>
          </a:lstStyle>
          <a:p>
            <a:fld id="{5BDDA3C6-2C05-43C6-8484-28141B203A86}" type="datetime1">
              <a:rPr lang="it-IT" smtClean="0"/>
              <a:pPr/>
              <a:t>20/10/2019</a:t>
            </a:fld>
            <a:endParaRPr lang="it-IT" dirty="0"/>
          </a:p>
        </p:txBody>
      </p:sp>
      <p:sp>
        <p:nvSpPr>
          <p:cNvPr id="4" name="Segnaposto piè di pagina 3"/>
          <p:cNvSpPr>
            <a:spLocks noGrp="1"/>
          </p:cNvSpPr>
          <p:nvPr>
            <p:ph type="ftr" sz="quarter" idx="11"/>
          </p:nvPr>
        </p:nvSpPr>
        <p:spPr/>
        <p:txBody>
          <a:bodyPr rtlCol="0"/>
          <a:lstStyle/>
          <a:p>
            <a:pPr rtl="0"/>
            <a:endParaRPr lang="it-IT" noProof="0" dirty="0"/>
          </a:p>
        </p:txBody>
      </p:sp>
      <p:sp>
        <p:nvSpPr>
          <p:cNvPr id="5" name="Segnaposto numero diapositiva 4"/>
          <p:cNvSpPr>
            <a:spLocks noGrp="1"/>
          </p:cNvSpPr>
          <p:nvPr>
            <p:ph type="sldNum" sz="quarter" idx="12"/>
          </p:nvPr>
        </p:nvSpPr>
        <p:spPr/>
        <p:txBody>
          <a:bodyPr rtlCol="0"/>
          <a:lstStyle/>
          <a:p>
            <a:pPr rtl="0"/>
            <a:fld id="{2A013F82-EE5E-44EE-A61D-E31C6657F26F}" type="slidenum">
              <a:rPr lang="it-IT" noProof="0" smtClean="0"/>
              <a:t>‹N›</a:t>
            </a:fld>
            <a:endParaRPr lang="it-IT"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bg>
      <p:bgPr>
        <a:solidFill>
          <a:schemeClr val="bg2"/>
        </a:solidFill>
        <a:effectLst/>
      </p:bgPr>
    </p:bg>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lvl1pPr>
              <a:defRPr/>
            </a:lvl1pPr>
          </a:lstStyle>
          <a:p>
            <a:fld id="{ED9ACCD4-0230-4FDA-A408-AA7014F12B43}" type="datetime1">
              <a:rPr lang="it-IT" smtClean="0"/>
              <a:pPr/>
              <a:t>20/10/2019</a:t>
            </a:fld>
            <a:endParaRPr lang="it-IT" dirty="0"/>
          </a:p>
        </p:txBody>
      </p:sp>
      <p:sp>
        <p:nvSpPr>
          <p:cNvPr id="3" name="Segnaposto piè di pagina 2"/>
          <p:cNvSpPr>
            <a:spLocks noGrp="1"/>
          </p:cNvSpPr>
          <p:nvPr>
            <p:ph type="ftr" sz="quarter" idx="11"/>
          </p:nvPr>
        </p:nvSpPr>
        <p:spPr/>
        <p:txBody>
          <a:bodyPr rtlCol="0"/>
          <a:lstStyle/>
          <a:p>
            <a:pPr rtl="0"/>
            <a:endParaRPr lang="it-IT" noProof="0" dirty="0"/>
          </a:p>
        </p:txBody>
      </p:sp>
      <p:sp>
        <p:nvSpPr>
          <p:cNvPr id="4" name="Segnaposto numero diapositiva 3"/>
          <p:cNvSpPr>
            <a:spLocks noGrp="1"/>
          </p:cNvSpPr>
          <p:nvPr>
            <p:ph type="sldNum" sz="quarter" idx="12"/>
          </p:nvPr>
        </p:nvSpPr>
        <p:spPr/>
        <p:txBody>
          <a:bodyPr rtlCol="0"/>
          <a:lstStyle/>
          <a:p>
            <a:pPr rtl="0"/>
            <a:fld id="{2A013F82-EE5E-44EE-A61D-E31C6657F26F}" type="slidenum">
              <a:rPr lang="it-IT" noProof="0" smtClean="0"/>
              <a:t>‹N›</a:t>
            </a:fld>
            <a:endParaRPr lang="it-IT"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testo 3"/>
          <p:cNvSpPr>
            <a:spLocks noGrp="1"/>
          </p:cNvSpPr>
          <p:nvPr>
            <p:ph type="body" sz="half" idx="2" hasCustomPrompt="1"/>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E75BD336-A561-42D4-B53C-C768C8AFC1F4}" type="datetime1">
              <a:rPr lang="it-IT" smtClean="0"/>
              <a:pPr/>
              <a:t>20/10/2019</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noProof="0" smtClean="0"/>
              <a:t>‹N›</a:t>
            </a:fld>
            <a:endParaRPr lang="it-IT"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egnaposto immagine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it-IT" noProof="0"/>
              <a:t>Fare clic sull'icona per inserire un'immagine</a:t>
            </a:r>
            <a:endParaRPr lang="it-IT" noProof="0" dirty="0"/>
          </a:p>
        </p:txBody>
      </p:sp>
      <p:sp>
        <p:nvSpPr>
          <p:cNvPr id="2" name="Titolo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it-IT" noProof="0"/>
              <a:t>Fare clic per modificare lo stile del titolo dello schema</a:t>
            </a:r>
            <a:endParaRPr lang="it-IT" noProof="0" dirty="0"/>
          </a:p>
        </p:txBody>
      </p:sp>
      <p:sp>
        <p:nvSpPr>
          <p:cNvPr id="4" name="Segnaposto testo 3"/>
          <p:cNvSpPr>
            <a:spLocks noGrp="1"/>
          </p:cNvSpPr>
          <p:nvPr>
            <p:ph type="body" sz="half" idx="2" hasCustomPrompt="1"/>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63A98978-DDCB-4322-90DA-759B156EAB4D}" type="datetime1">
              <a:rPr lang="it-IT" smtClean="0"/>
              <a:pPr/>
              <a:t>20/10/2019</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noProof="0" smtClean="0"/>
              <a:pPr rtl="0"/>
              <a:t>‹N›</a:t>
            </a:fld>
            <a:endParaRPr lang="it-IT"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it-IT" noProof="0" dirty="0"/>
              <a:t>Fare clic per modificare lo stile del titolo</a:t>
            </a:r>
          </a:p>
        </p:txBody>
      </p:sp>
      <p:sp>
        <p:nvSpPr>
          <p:cNvPr id="3" name="Segnaposto testo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38FDDE53-CDF8-4A6F-B68E-C9BDF459CFED}" type="datetime1">
              <a:rPr lang="it-IT" smtClean="0"/>
              <a:pPr/>
              <a:t>20/10/2019</a:t>
            </a:fld>
            <a:endParaRPr lang="it-IT" dirty="0"/>
          </a:p>
        </p:txBody>
      </p:sp>
      <p:sp>
        <p:nvSpPr>
          <p:cNvPr id="5" name="Segnaposto piè di pagina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it-IT" noProof="0" dirty="0"/>
          </a:p>
        </p:txBody>
      </p:sp>
      <p:sp>
        <p:nvSpPr>
          <p:cNvPr id="6" name="Segnaposto numero diapositiva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it-IT" smtClean="0"/>
              <a:pPr/>
              <a:t>‹N›</a:t>
            </a:fld>
            <a:endParaRPr lang="it-IT"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hyperlink" Target="http://sentistrength.wlv.ac.uk/"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6.pn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olo 2"/>
          <p:cNvSpPr>
            <a:spLocks noGrp="1"/>
          </p:cNvSpPr>
          <p:nvPr>
            <p:ph type="ctrTitle"/>
          </p:nvPr>
        </p:nvSpPr>
        <p:spPr>
          <a:xfrm>
            <a:off x="765820" y="1628800"/>
            <a:ext cx="8229600" cy="2536410"/>
          </a:xfrm>
        </p:spPr>
        <p:txBody>
          <a:bodyPr rtlCol="0">
            <a:normAutofit fontScale="90000"/>
          </a:bodyPr>
          <a:lstStyle/>
          <a:p>
            <a:r>
              <a:rPr lang="en-GB" dirty="0"/>
              <a:t>Social Network Analysis basata su Tecniche di Machine Learning</a:t>
            </a:r>
            <a:endParaRPr lang="en-US" dirty="0"/>
          </a:p>
        </p:txBody>
      </p:sp>
      <p:sp>
        <p:nvSpPr>
          <p:cNvPr id="4" name="Sottotitolo 3"/>
          <p:cNvSpPr>
            <a:spLocks noGrp="1"/>
          </p:cNvSpPr>
          <p:nvPr>
            <p:ph type="subTitle" idx="1"/>
          </p:nvPr>
        </p:nvSpPr>
        <p:spPr>
          <a:xfrm>
            <a:off x="909837" y="4469372"/>
            <a:ext cx="2082552" cy="543804"/>
          </a:xfrm>
        </p:spPr>
        <p:txBody>
          <a:bodyPr rtlCol="0">
            <a:normAutofit fontScale="62500" lnSpcReduction="20000"/>
          </a:bodyPr>
          <a:lstStyle/>
          <a:p>
            <a:r>
              <a:rPr lang="en-GB" dirty="0"/>
              <a:t>Relatore </a:t>
            </a:r>
          </a:p>
          <a:p>
            <a:endParaRPr lang="en-GB" dirty="0"/>
          </a:p>
          <a:p>
            <a:r>
              <a:rPr lang="en-GB" dirty="0"/>
              <a:t>Prof. A. Micarelli</a:t>
            </a:r>
            <a:endParaRPr lang="it-IT" dirty="0"/>
          </a:p>
        </p:txBody>
      </p:sp>
      <p:pic>
        <p:nvPicPr>
          <p:cNvPr id="5" name="Immagine 4">
            <a:extLst>
              <a:ext uri="{FF2B5EF4-FFF2-40B4-BE49-F238E27FC236}">
                <a16:creationId xmlns:a16="http://schemas.microsoft.com/office/drawing/2014/main" id="{8EFB7B79-21C5-4C86-B283-611B369DE0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748" y="-171400"/>
            <a:ext cx="3243079" cy="2164084"/>
          </a:xfrm>
          <a:prstGeom prst="rect">
            <a:avLst/>
          </a:prstGeom>
        </p:spPr>
      </p:pic>
      <p:pic>
        <p:nvPicPr>
          <p:cNvPr id="9" name="Immagine 8">
            <a:extLst>
              <a:ext uri="{FF2B5EF4-FFF2-40B4-BE49-F238E27FC236}">
                <a16:creationId xmlns:a16="http://schemas.microsoft.com/office/drawing/2014/main" id="{F8DFAE9D-03CE-4BB9-B868-CD69F8007E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6873" y="5952970"/>
            <a:ext cx="1651952" cy="905030"/>
          </a:xfrm>
          <a:prstGeom prst="rect">
            <a:avLst/>
          </a:prstGeom>
        </p:spPr>
      </p:pic>
      <p:sp>
        <p:nvSpPr>
          <p:cNvPr id="10" name="Sottotitolo 3">
            <a:extLst>
              <a:ext uri="{FF2B5EF4-FFF2-40B4-BE49-F238E27FC236}">
                <a16:creationId xmlns:a16="http://schemas.microsoft.com/office/drawing/2014/main" id="{AF077E46-36E7-477E-9A03-B491DBAE3AC6}"/>
              </a:ext>
            </a:extLst>
          </p:cNvPr>
          <p:cNvSpPr txBox="1">
            <a:spLocks/>
          </p:cNvSpPr>
          <p:nvPr/>
        </p:nvSpPr>
        <p:spPr>
          <a:xfrm>
            <a:off x="909836" y="5101314"/>
            <a:ext cx="2376264" cy="543804"/>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r>
              <a:rPr lang="en-GB" dirty="0"/>
              <a:t>Correlatore</a:t>
            </a:r>
          </a:p>
          <a:p>
            <a:endParaRPr lang="en-GB" dirty="0"/>
          </a:p>
          <a:p>
            <a:r>
              <a:rPr lang="en-GB" dirty="0"/>
              <a:t>Prof. G. Sansonetti</a:t>
            </a:r>
            <a:endParaRPr lang="it-IT" dirty="0"/>
          </a:p>
        </p:txBody>
      </p:sp>
      <p:sp>
        <p:nvSpPr>
          <p:cNvPr id="11" name="Sottotitolo 3">
            <a:extLst>
              <a:ext uri="{FF2B5EF4-FFF2-40B4-BE49-F238E27FC236}">
                <a16:creationId xmlns:a16="http://schemas.microsoft.com/office/drawing/2014/main" id="{EF98856F-8708-4245-AE7B-F264FDACB88C}"/>
              </a:ext>
            </a:extLst>
          </p:cNvPr>
          <p:cNvSpPr txBox="1">
            <a:spLocks/>
          </p:cNvSpPr>
          <p:nvPr/>
        </p:nvSpPr>
        <p:spPr>
          <a:xfrm>
            <a:off x="909836" y="5733256"/>
            <a:ext cx="1651952" cy="28803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r>
              <a:rPr lang="en-GB" dirty="0"/>
              <a:t>A.A. 2018/2019</a:t>
            </a:r>
            <a:endParaRPr lang="it-IT" dirty="0"/>
          </a:p>
        </p:txBody>
      </p:sp>
      <p:sp>
        <p:nvSpPr>
          <p:cNvPr id="12" name="Sottotitolo 3">
            <a:extLst>
              <a:ext uri="{FF2B5EF4-FFF2-40B4-BE49-F238E27FC236}">
                <a16:creationId xmlns:a16="http://schemas.microsoft.com/office/drawing/2014/main" id="{93B6C7AE-E043-4FDD-A1CC-4EFAEBCCF2B6}"/>
              </a:ext>
            </a:extLst>
          </p:cNvPr>
          <p:cNvSpPr txBox="1">
            <a:spLocks/>
          </p:cNvSpPr>
          <p:nvPr/>
        </p:nvSpPr>
        <p:spPr>
          <a:xfrm>
            <a:off x="3718148" y="4525250"/>
            <a:ext cx="3813705" cy="975852"/>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pPr algn="ctr"/>
            <a:r>
              <a:rPr lang="en-GB" b="1" dirty="0"/>
              <a:t>LAUREANDO</a:t>
            </a:r>
          </a:p>
          <a:p>
            <a:pPr algn="ctr"/>
            <a:endParaRPr lang="en-GB" b="1" dirty="0"/>
          </a:p>
          <a:p>
            <a:pPr algn="ctr"/>
            <a:endParaRPr lang="en-GB" b="1" dirty="0"/>
          </a:p>
          <a:p>
            <a:pPr algn="ctr"/>
            <a:r>
              <a:rPr lang="en-GB" b="1" dirty="0"/>
              <a:t>ALESSANDRO DI LEONE</a:t>
            </a:r>
          </a:p>
          <a:p>
            <a:pPr algn="ctr"/>
            <a:endParaRPr lang="en-GB" b="1" dirty="0"/>
          </a:p>
          <a:p>
            <a:pPr algn="ctr"/>
            <a:r>
              <a:rPr lang="en-GB" b="1" dirty="0"/>
              <a:t>MATRICOLA 472999</a:t>
            </a:r>
            <a:endParaRPr lang="it-IT" b="1"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19124" y="-74001"/>
            <a:ext cx="9144001" cy="1371600"/>
          </a:xfrm>
        </p:spPr>
        <p:txBody>
          <a:bodyPr rtlCol="0"/>
          <a:lstStyle/>
          <a:p>
            <a:pPr rtl="0"/>
            <a:r>
              <a:rPr lang="en-GB" dirty="0"/>
              <a:t>Confronto </a:t>
            </a:r>
            <a:r>
              <a:rPr lang="en-GB" dirty="0" err="1"/>
              <a:t>Algoritmi</a:t>
            </a:r>
            <a:r>
              <a:rPr lang="en-GB" dirty="0"/>
              <a:t> Clustering : K-Means</a:t>
            </a:r>
            <a:endParaRPr lang="en-US" dirty="0"/>
          </a:p>
        </p:txBody>
      </p:sp>
      <p:sp>
        <p:nvSpPr>
          <p:cNvPr id="3" name="Segnaposto contenuto 2"/>
          <p:cNvSpPr>
            <a:spLocks noGrp="1"/>
          </p:cNvSpPr>
          <p:nvPr>
            <p:ph sz="half" idx="1"/>
          </p:nvPr>
        </p:nvSpPr>
        <p:spPr>
          <a:xfrm>
            <a:off x="1773932" y="1850903"/>
            <a:ext cx="3600400" cy="680192"/>
          </a:xfrm>
        </p:spPr>
        <p:txBody>
          <a:bodyPr rtlCol="0">
            <a:normAutofit fontScale="92500"/>
          </a:bodyPr>
          <a:lstStyle/>
          <a:p>
            <a:pPr rtl="0"/>
            <a:r>
              <a:rPr lang="en-GB" sz="2800" dirty="0"/>
              <a:t>Word2Vec Embedding</a:t>
            </a:r>
            <a:endParaRPr lang="it" sz="2800" dirty="0"/>
          </a:p>
        </p:txBody>
      </p:sp>
      <p:pic>
        <p:nvPicPr>
          <p:cNvPr id="6" name="Immagine 5">
            <a:extLst>
              <a:ext uri="{FF2B5EF4-FFF2-40B4-BE49-F238E27FC236}">
                <a16:creationId xmlns:a16="http://schemas.microsoft.com/office/drawing/2014/main" id="{2E72DBE0-875E-4964-B2B6-FE51DE2896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94054" y="6324665"/>
            <a:ext cx="994771" cy="544990"/>
          </a:xfrm>
          <a:prstGeom prst="rect">
            <a:avLst/>
          </a:prstGeom>
        </p:spPr>
      </p:pic>
      <p:pic>
        <p:nvPicPr>
          <p:cNvPr id="13" name="Segnaposto contenuto 12" descr="Immagine che contiene screenshot&#10;&#10;Descrizione generata automaticamente">
            <a:extLst>
              <a:ext uri="{FF2B5EF4-FFF2-40B4-BE49-F238E27FC236}">
                <a16:creationId xmlns:a16="http://schemas.microsoft.com/office/drawing/2014/main" id="{BE8C9567-F5B5-47EB-A259-BF2FA2D57D3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417121" y="2832833"/>
            <a:ext cx="4366811" cy="2719754"/>
          </a:xfrm>
        </p:spPr>
      </p:pic>
      <p:pic>
        <p:nvPicPr>
          <p:cNvPr id="17" name="Immagine 16" descr="Immagine che contiene screenshot&#10;&#10;Descrizione generata automaticamente">
            <a:extLst>
              <a:ext uri="{FF2B5EF4-FFF2-40B4-BE49-F238E27FC236}">
                <a16:creationId xmlns:a16="http://schemas.microsoft.com/office/drawing/2014/main" id="{9B8CD76E-1539-4A6B-8CB6-16A4B63B22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5301" y="2791976"/>
            <a:ext cx="4366810" cy="2719754"/>
          </a:xfrm>
          <a:prstGeom prst="rect">
            <a:avLst/>
          </a:prstGeom>
        </p:spPr>
      </p:pic>
      <p:sp>
        <p:nvSpPr>
          <p:cNvPr id="8" name="Segnaposto contenuto 2">
            <a:extLst>
              <a:ext uri="{FF2B5EF4-FFF2-40B4-BE49-F238E27FC236}">
                <a16:creationId xmlns:a16="http://schemas.microsoft.com/office/drawing/2014/main" id="{1E247B16-F762-439E-AF8C-A2AED086E128}"/>
              </a:ext>
            </a:extLst>
          </p:cNvPr>
          <p:cNvSpPr txBox="1">
            <a:spLocks/>
          </p:cNvSpPr>
          <p:nvPr/>
        </p:nvSpPr>
        <p:spPr>
          <a:xfrm>
            <a:off x="6814494" y="1850903"/>
            <a:ext cx="3600399" cy="464167"/>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GB" sz="2600" dirty="0"/>
              <a:t>Doc2Vec Embedding</a:t>
            </a:r>
            <a:endParaRPr lang="it" sz="2600" dirty="0"/>
          </a:p>
        </p:txBody>
      </p:sp>
      <p:pic>
        <p:nvPicPr>
          <p:cNvPr id="9" name="Immagine 8">
            <a:extLst>
              <a:ext uri="{FF2B5EF4-FFF2-40B4-BE49-F238E27FC236}">
                <a16:creationId xmlns:a16="http://schemas.microsoft.com/office/drawing/2014/main" id="{34021C2F-0D5F-4DC4-8901-DDF82E7900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94053" y="6320609"/>
            <a:ext cx="994771" cy="544990"/>
          </a:xfrm>
          <a:prstGeom prst="rect">
            <a:avLst/>
          </a:prstGeom>
        </p:spPr>
      </p:pic>
    </p:spTree>
    <p:extLst>
      <p:ext uri="{BB962C8B-B14F-4D97-AF65-F5344CB8AC3E}">
        <p14:creationId xmlns:p14="http://schemas.microsoft.com/office/powerpoint/2010/main" val="27863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19124" y="-74001"/>
            <a:ext cx="9144001" cy="1371600"/>
          </a:xfrm>
        </p:spPr>
        <p:txBody>
          <a:bodyPr rtlCol="0"/>
          <a:lstStyle/>
          <a:p>
            <a:pPr rtl="0"/>
            <a:r>
              <a:rPr lang="en-GB" dirty="0"/>
              <a:t>Confronto </a:t>
            </a:r>
            <a:r>
              <a:rPr lang="en-GB" dirty="0" err="1"/>
              <a:t>Algoritmi</a:t>
            </a:r>
            <a:r>
              <a:rPr lang="en-GB" dirty="0"/>
              <a:t> Clustering : DBSCAN</a:t>
            </a:r>
            <a:endParaRPr lang="en-US" dirty="0"/>
          </a:p>
        </p:txBody>
      </p:sp>
      <p:pic>
        <p:nvPicPr>
          <p:cNvPr id="6" name="Immagine 5">
            <a:extLst>
              <a:ext uri="{FF2B5EF4-FFF2-40B4-BE49-F238E27FC236}">
                <a16:creationId xmlns:a16="http://schemas.microsoft.com/office/drawing/2014/main" id="{2E72DBE0-875E-4964-B2B6-FE51DE2896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94054" y="6313010"/>
            <a:ext cx="994771" cy="544990"/>
          </a:xfrm>
          <a:prstGeom prst="rect">
            <a:avLst/>
          </a:prstGeom>
        </p:spPr>
      </p:pic>
      <p:pic>
        <p:nvPicPr>
          <p:cNvPr id="15" name="Immagine 14" descr="Immagine che contiene screenshot&#10;&#10;Descrizione generata automaticamente">
            <a:extLst>
              <a:ext uri="{FF2B5EF4-FFF2-40B4-BE49-F238E27FC236}">
                <a16:creationId xmlns:a16="http://schemas.microsoft.com/office/drawing/2014/main" id="{F2774729-F5F1-4326-B0B8-DF0531FB2F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1884" y="1844824"/>
            <a:ext cx="3476625" cy="2476500"/>
          </a:xfrm>
          <a:prstGeom prst="rect">
            <a:avLst/>
          </a:prstGeom>
        </p:spPr>
      </p:pic>
      <p:pic>
        <p:nvPicPr>
          <p:cNvPr id="8" name="Immagine 7">
            <a:extLst>
              <a:ext uri="{FF2B5EF4-FFF2-40B4-BE49-F238E27FC236}">
                <a16:creationId xmlns:a16="http://schemas.microsoft.com/office/drawing/2014/main" id="{F7374CF8-AB96-43B2-9571-06E8AF6689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2324" y="3284984"/>
            <a:ext cx="6029074" cy="2556633"/>
          </a:xfrm>
          <a:prstGeom prst="rect">
            <a:avLst/>
          </a:prstGeom>
        </p:spPr>
      </p:pic>
      <p:sp>
        <p:nvSpPr>
          <p:cNvPr id="14" name="Segnaposto testo 3">
            <a:extLst>
              <a:ext uri="{FF2B5EF4-FFF2-40B4-BE49-F238E27FC236}">
                <a16:creationId xmlns:a16="http://schemas.microsoft.com/office/drawing/2014/main" id="{2DAD02BE-9BCB-492A-9159-E402FDCCFF46}"/>
              </a:ext>
            </a:extLst>
          </p:cNvPr>
          <p:cNvSpPr txBox="1">
            <a:spLocks/>
          </p:cNvSpPr>
          <p:nvPr/>
        </p:nvSpPr>
        <p:spPr>
          <a:xfrm>
            <a:off x="5510679" y="1927868"/>
            <a:ext cx="5336262" cy="4320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9pPr>
          </a:lstStyle>
          <a:p>
            <a:pPr marL="457200" indent="-457200">
              <a:buFont typeface="Arial" panose="020B0604020202020204" pitchFamily="34" charset="0"/>
              <a:buChar char="•"/>
            </a:pPr>
            <a:r>
              <a:rPr lang="it-IT" sz="3000" dirty="0"/>
              <a:t>Troppi Cluster Identificati</a:t>
            </a:r>
          </a:p>
          <a:p>
            <a:pPr marL="457200" indent="-457200">
              <a:buFont typeface="Arial" panose="020B0604020202020204" pitchFamily="34" charset="0"/>
              <a:buChar char="•"/>
            </a:pPr>
            <a:r>
              <a:rPr lang="it-IT" sz="3000" dirty="0"/>
              <a:t>Silhouette Score insufficiente</a:t>
            </a:r>
            <a:endParaRPr lang="en-GB" sz="3000" dirty="0"/>
          </a:p>
        </p:txBody>
      </p:sp>
    </p:spTree>
    <p:extLst>
      <p:ext uri="{BB962C8B-B14F-4D97-AF65-F5344CB8AC3E}">
        <p14:creationId xmlns:p14="http://schemas.microsoft.com/office/powerpoint/2010/main" val="422613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6F27E299-8241-44B4-84DF-9654AC3C8FA5}"/>
              </a:ext>
            </a:extLst>
          </p:cNvPr>
          <p:cNvSpPr>
            <a:spLocks noGrp="1"/>
          </p:cNvSpPr>
          <p:nvPr>
            <p:ph type="title"/>
          </p:nvPr>
        </p:nvSpPr>
        <p:spPr>
          <a:xfrm>
            <a:off x="1097201" y="620688"/>
            <a:ext cx="5285243" cy="769942"/>
          </a:xfrm>
        </p:spPr>
        <p:txBody>
          <a:bodyPr>
            <a:noAutofit/>
          </a:bodyPr>
          <a:lstStyle/>
          <a:p>
            <a:r>
              <a:rPr lang="it-IT" dirty="0"/>
              <a:t>Latent Dirichlet Analysis</a:t>
            </a:r>
            <a:endParaRPr lang="en-GB" dirty="0"/>
          </a:p>
        </p:txBody>
      </p:sp>
      <p:pic>
        <p:nvPicPr>
          <p:cNvPr id="5" name="Immagine 4">
            <a:extLst>
              <a:ext uri="{FF2B5EF4-FFF2-40B4-BE49-F238E27FC236}">
                <a16:creationId xmlns:a16="http://schemas.microsoft.com/office/drawing/2014/main" id="{E0BF1787-0EE0-4FEA-813D-206002FEDD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94053" y="6320609"/>
            <a:ext cx="994771" cy="544990"/>
          </a:xfrm>
          <a:prstGeom prst="rect">
            <a:avLst/>
          </a:prstGeom>
        </p:spPr>
      </p:pic>
      <p:pic>
        <p:nvPicPr>
          <p:cNvPr id="9" name="Immagine 8" descr="Immagine che contiene screenshot&#10;&#10;Descrizione generata automaticamente">
            <a:extLst>
              <a:ext uri="{FF2B5EF4-FFF2-40B4-BE49-F238E27FC236}">
                <a16:creationId xmlns:a16="http://schemas.microsoft.com/office/drawing/2014/main" id="{13D1FD0D-5004-43A5-BB03-7A4FECA6D2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098" y="3749634"/>
            <a:ext cx="5705394" cy="2311701"/>
          </a:xfrm>
          <a:prstGeom prst="rect">
            <a:avLst/>
          </a:prstGeom>
        </p:spPr>
      </p:pic>
      <p:pic>
        <p:nvPicPr>
          <p:cNvPr id="8" name="Immagine 7" descr="Immagine che contiene screenshot&#10;&#10;Descrizione generata automaticamente">
            <a:extLst>
              <a:ext uri="{FF2B5EF4-FFF2-40B4-BE49-F238E27FC236}">
                <a16:creationId xmlns:a16="http://schemas.microsoft.com/office/drawing/2014/main" id="{1DFF75AD-D144-4D22-A88A-8730A83769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0365" y="1556792"/>
            <a:ext cx="4968553" cy="2575849"/>
          </a:xfrm>
          <a:prstGeom prst="rect">
            <a:avLst/>
          </a:prstGeom>
        </p:spPr>
      </p:pic>
      <p:sp>
        <p:nvSpPr>
          <p:cNvPr id="12" name="Segnaposto testo 3">
            <a:extLst>
              <a:ext uri="{FF2B5EF4-FFF2-40B4-BE49-F238E27FC236}">
                <a16:creationId xmlns:a16="http://schemas.microsoft.com/office/drawing/2014/main" id="{5D5D8EE4-21D3-4C31-A8BD-9C3E646191BB}"/>
              </a:ext>
            </a:extLst>
          </p:cNvPr>
          <p:cNvSpPr txBox="1">
            <a:spLocks/>
          </p:cNvSpPr>
          <p:nvPr/>
        </p:nvSpPr>
        <p:spPr>
          <a:xfrm>
            <a:off x="1071691" y="1919781"/>
            <a:ext cx="5336262" cy="4320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9pPr>
          </a:lstStyle>
          <a:p>
            <a:pPr marL="457200" indent="-457200">
              <a:buFont typeface="Arial" panose="020B0604020202020204" pitchFamily="34" charset="0"/>
              <a:buChar char="•"/>
            </a:pPr>
            <a:r>
              <a:rPr lang="it-IT" sz="3000" dirty="0"/>
              <a:t>Modello Generativo Probabilistico</a:t>
            </a:r>
          </a:p>
          <a:p>
            <a:pPr marL="457200" indent="-457200">
              <a:buFont typeface="Arial" panose="020B0604020202020204" pitchFamily="34" charset="0"/>
              <a:buChar char="•"/>
            </a:pPr>
            <a:r>
              <a:rPr lang="it-IT" sz="3000" dirty="0"/>
              <a:t>Topic comunità</a:t>
            </a:r>
          </a:p>
          <a:p>
            <a:endParaRPr lang="en-GB" sz="3000" dirty="0"/>
          </a:p>
        </p:txBody>
      </p:sp>
      <p:sp>
        <p:nvSpPr>
          <p:cNvPr id="13" name="Segnaposto testo 3">
            <a:extLst>
              <a:ext uri="{FF2B5EF4-FFF2-40B4-BE49-F238E27FC236}">
                <a16:creationId xmlns:a16="http://schemas.microsoft.com/office/drawing/2014/main" id="{C13665EB-5C04-4D1C-8DCF-9A79A52A1EC9}"/>
              </a:ext>
            </a:extLst>
          </p:cNvPr>
          <p:cNvSpPr txBox="1">
            <a:spLocks/>
          </p:cNvSpPr>
          <p:nvPr/>
        </p:nvSpPr>
        <p:spPr>
          <a:xfrm>
            <a:off x="6934130" y="4578553"/>
            <a:ext cx="4760198" cy="4320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9pPr>
          </a:lstStyle>
          <a:p>
            <a:pPr algn="ctr"/>
            <a:r>
              <a:rPr lang="it-IT" sz="3000" dirty="0"/>
              <a:t>Argomento predominante:</a:t>
            </a:r>
          </a:p>
          <a:p>
            <a:pPr algn="ctr"/>
            <a:r>
              <a:rPr lang="it-IT" sz="3000" dirty="0"/>
              <a:t>Politica Americana</a:t>
            </a:r>
            <a:endParaRPr lang="en-GB" sz="3000" dirty="0"/>
          </a:p>
        </p:txBody>
      </p:sp>
    </p:spTree>
    <p:extLst>
      <p:ext uri="{BB962C8B-B14F-4D97-AF65-F5344CB8AC3E}">
        <p14:creationId xmlns:p14="http://schemas.microsoft.com/office/powerpoint/2010/main" val="178395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1052736"/>
            <a:ext cx="4139951" cy="699864"/>
          </a:xfrm>
        </p:spPr>
        <p:txBody>
          <a:bodyPr rtlCol="0"/>
          <a:lstStyle/>
          <a:p>
            <a:pPr rtl="0"/>
            <a:r>
              <a:rPr lang="en-US" dirty="0"/>
              <a:t>Sentiment Analysis</a:t>
            </a:r>
          </a:p>
        </p:txBody>
      </p:sp>
      <p:pic>
        <p:nvPicPr>
          <p:cNvPr id="9" name="Segnaposto contenuto 8" descr="Immagine che contiene orologio, monitor, schermo, nero&#10;&#10;Descrizione generata automaticamente">
            <a:extLst>
              <a:ext uri="{FF2B5EF4-FFF2-40B4-BE49-F238E27FC236}">
                <a16:creationId xmlns:a16="http://schemas.microsoft.com/office/drawing/2014/main" id="{C62F1C33-AB9B-4383-8BED-AB39CC3DD56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773932" y="4328697"/>
            <a:ext cx="4938231" cy="1646076"/>
          </a:xfrm>
          <a:solidFill>
            <a:schemeClr val="tx1"/>
          </a:solidFill>
        </p:spPr>
      </p:pic>
      <p:pic>
        <p:nvPicPr>
          <p:cNvPr id="11" name="Segnaposto contenuto 10" descr="Immagine che contiene orologio, disegnando&#10;&#10;Descrizione generata automaticamente">
            <a:extLst>
              <a:ext uri="{FF2B5EF4-FFF2-40B4-BE49-F238E27FC236}">
                <a16:creationId xmlns:a16="http://schemas.microsoft.com/office/drawing/2014/main" id="{F52EC520-0D49-4B25-A6A9-E2FE7C286B7E}"/>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750596" y="3393498"/>
            <a:ext cx="2838450" cy="2581275"/>
          </a:xfrm>
        </p:spPr>
      </p:pic>
      <p:pic>
        <p:nvPicPr>
          <p:cNvPr id="8" name="Immagine 7">
            <a:extLst>
              <a:ext uri="{FF2B5EF4-FFF2-40B4-BE49-F238E27FC236}">
                <a16:creationId xmlns:a16="http://schemas.microsoft.com/office/drawing/2014/main" id="{F1CD3B0E-DB52-41F5-BFF1-4888ECEC48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94053" y="6309320"/>
            <a:ext cx="994771" cy="544990"/>
          </a:xfrm>
          <a:prstGeom prst="rect">
            <a:avLst/>
          </a:prstGeom>
        </p:spPr>
      </p:pic>
      <p:pic>
        <p:nvPicPr>
          <p:cNvPr id="7" name="Immagine 6">
            <a:extLst>
              <a:ext uri="{FF2B5EF4-FFF2-40B4-BE49-F238E27FC236}">
                <a16:creationId xmlns:a16="http://schemas.microsoft.com/office/drawing/2014/main" id="{FE1F967F-615E-4013-B96C-790FFEB33C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94053" y="6320609"/>
            <a:ext cx="994771" cy="544990"/>
          </a:xfrm>
          <a:prstGeom prst="rect">
            <a:avLst/>
          </a:prstGeom>
        </p:spPr>
      </p:pic>
      <p:sp>
        <p:nvSpPr>
          <p:cNvPr id="10" name="Titolo 1">
            <a:extLst>
              <a:ext uri="{FF2B5EF4-FFF2-40B4-BE49-F238E27FC236}">
                <a16:creationId xmlns:a16="http://schemas.microsoft.com/office/drawing/2014/main" id="{5B3101C8-6FD9-443C-B50E-2F9E7BD451B5}"/>
              </a:ext>
            </a:extLst>
          </p:cNvPr>
          <p:cNvSpPr txBox="1">
            <a:spLocks/>
          </p:cNvSpPr>
          <p:nvPr/>
        </p:nvSpPr>
        <p:spPr>
          <a:xfrm>
            <a:off x="1522413" y="1525450"/>
            <a:ext cx="9550854" cy="786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dirty="0"/>
              <a:t>Long Short-Term Memory Recurrent Neural Network</a:t>
            </a:r>
          </a:p>
        </p:txBody>
      </p:sp>
      <p:sp>
        <p:nvSpPr>
          <p:cNvPr id="12" name="Titolo 1">
            <a:extLst>
              <a:ext uri="{FF2B5EF4-FFF2-40B4-BE49-F238E27FC236}">
                <a16:creationId xmlns:a16="http://schemas.microsoft.com/office/drawing/2014/main" id="{3B953001-6BA4-477C-9C38-061469F0CC75}"/>
              </a:ext>
            </a:extLst>
          </p:cNvPr>
          <p:cNvSpPr txBox="1">
            <a:spLocks/>
          </p:cNvSpPr>
          <p:nvPr/>
        </p:nvSpPr>
        <p:spPr>
          <a:xfrm>
            <a:off x="2566020" y="2924944"/>
            <a:ext cx="5436095" cy="19581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571500" indent="-571500">
              <a:buFont typeface="Arial" panose="020B0604020202020204" pitchFamily="34" charset="0"/>
              <a:buChar char="•"/>
            </a:pPr>
            <a:r>
              <a:rPr lang="en-US" sz="2400" dirty="0"/>
              <a:t>Embedding Layer</a:t>
            </a:r>
          </a:p>
          <a:p>
            <a:pPr marL="571500" indent="-571500">
              <a:buFont typeface="Arial" panose="020B0604020202020204" pitchFamily="34" charset="0"/>
              <a:buChar char="•"/>
            </a:pPr>
            <a:r>
              <a:rPr lang="en-US" sz="2400" dirty="0"/>
              <a:t>Dropout Layer</a:t>
            </a:r>
          </a:p>
          <a:p>
            <a:pPr marL="571500" indent="-571500">
              <a:buFont typeface="Arial" panose="020B0604020202020204" pitchFamily="34" charset="0"/>
              <a:buChar char="•"/>
            </a:pPr>
            <a:r>
              <a:rPr lang="en-US" sz="2400" dirty="0"/>
              <a:t>LSTM Layer</a:t>
            </a:r>
          </a:p>
          <a:p>
            <a:pPr marL="571500" indent="-571500">
              <a:buFont typeface="Arial" panose="020B0604020202020204" pitchFamily="34" charset="0"/>
              <a:buChar char="•"/>
            </a:pPr>
            <a:r>
              <a:rPr lang="en-US" sz="2400" dirty="0"/>
              <a:t>Dense Layer</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1" y="836712"/>
            <a:ext cx="9144001" cy="705186"/>
          </a:xfrm>
        </p:spPr>
        <p:txBody>
          <a:bodyPr rtlCol="0"/>
          <a:lstStyle/>
          <a:p>
            <a:pPr rtl="0"/>
            <a:r>
              <a:rPr lang="en-US" dirty="0"/>
              <a:t>Linear Support Vector Machines</a:t>
            </a:r>
          </a:p>
        </p:txBody>
      </p:sp>
      <p:pic>
        <p:nvPicPr>
          <p:cNvPr id="9" name="Segnaposto contenuto 8" descr="Immagine che contiene dispositivo, disegnando&#10;&#10;Descrizione generata automaticamente">
            <a:extLst>
              <a:ext uri="{FF2B5EF4-FFF2-40B4-BE49-F238E27FC236}">
                <a16:creationId xmlns:a16="http://schemas.microsoft.com/office/drawing/2014/main" id="{E742545C-1951-4A48-BB00-65CCE9B172F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610470" y="3462723"/>
            <a:ext cx="2952750" cy="2495550"/>
          </a:xfrm>
        </p:spPr>
      </p:pic>
      <p:pic>
        <p:nvPicPr>
          <p:cNvPr id="8" name="Immagine 7">
            <a:extLst>
              <a:ext uri="{FF2B5EF4-FFF2-40B4-BE49-F238E27FC236}">
                <a16:creationId xmlns:a16="http://schemas.microsoft.com/office/drawing/2014/main" id="{F1CD3B0E-DB52-41F5-BFF1-4888ECEC48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94053" y="6309320"/>
            <a:ext cx="994771" cy="544990"/>
          </a:xfrm>
          <a:prstGeom prst="rect">
            <a:avLst/>
          </a:prstGeom>
        </p:spPr>
      </p:pic>
      <p:sp>
        <p:nvSpPr>
          <p:cNvPr id="16" name="Segnaposto contenuto 15">
            <a:extLst>
              <a:ext uri="{FF2B5EF4-FFF2-40B4-BE49-F238E27FC236}">
                <a16:creationId xmlns:a16="http://schemas.microsoft.com/office/drawing/2014/main" id="{1DE3D4F0-FDB7-42A0-ABFE-FA57F62AB724}"/>
              </a:ext>
            </a:extLst>
          </p:cNvPr>
          <p:cNvSpPr>
            <a:spLocks noGrp="1"/>
          </p:cNvSpPr>
          <p:nvPr>
            <p:ph sz="quarter" idx="4"/>
          </p:nvPr>
        </p:nvSpPr>
        <p:spPr>
          <a:xfrm>
            <a:off x="1738134" y="3403807"/>
            <a:ext cx="4356277" cy="2617481"/>
          </a:xfrm>
        </p:spPr>
        <p:txBody>
          <a:bodyPr>
            <a:normAutofit lnSpcReduction="10000"/>
          </a:bodyPr>
          <a:lstStyle/>
          <a:p>
            <a:r>
              <a:rPr lang="it-IT" dirty="0"/>
              <a:t>Errata entità target: </a:t>
            </a:r>
          </a:p>
          <a:p>
            <a:pPr lvl="1"/>
            <a:r>
              <a:rPr lang="it-IT" dirty="0"/>
              <a:t>Trump</a:t>
            </a:r>
          </a:p>
          <a:p>
            <a:pPr marL="231775" lvl="1" indent="0">
              <a:buNone/>
            </a:pPr>
            <a:endParaRPr lang="it-IT" dirty="0"/>
          </a:p>
          <a:p>
            <a:r>
              <a:rPr lang="it-IT" dirty="0"/>
              <a:t>Valori output:</a:t>
            </a:r>
          </a:p>
          <a:p>
            <a:pPr lvl="1"/>
            <a:r>
              <a:rPr lang="it-IT" dirty="0"/>
              <a:t>Probabilità sentiment negativo</a:t>
            </a:r>
          </a:p>
          <a:p>
            <a:pPr lvl="1"/>
            <a:r>
              <a:rPr lang="it-IT" dirty="0"/>
              <a:t>Probabilità sentiment positivo</a:t>
            </a:r>
          </a:p>
          <a:p>
            <a:pPr lvl="1"/>
            <a:endParaRPr lang="it-IT" dirty="0"/>
          </a:p>
          <a:p>
            <a:endParaRPr lang="en-GB" dirty="0"/>
          </a:p>
        </p:txBody>
      </p:sp>
      <p:pic>
        <p:nvPicPr>
          <p:cNvPr id="17" name="Segnaposto contenuto 14">
            <a:extLst>
              <a:ext uri="{FF2B5EF4-FFF2-40B4-BE49-F238E27FC236}">
                <a16:creationId xmlns:a16="http://schemas.microsoft.com/office/drawing/2014/main" id="{014C18FB-BEF3-4EE7-94B2-73672E6FEE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2411" y="1988840"/>
            <a:ext cx="9624313" cy="864096"/>
          </a:xfrm>
          <a:prstGeom prst="rect">
            <a:avLst/>
          </a:prstGeom>
        </p:spPr>
      </p:pic>
      <p:pic>
        <p:nvPicPr>
          <p:cNvPr id="7" name="Immagine 6">
            <a:extLst>
              <a:ext uri="{FF2B5EF4-FFF2-40B4-BE49-F238E27FC236}">
                <a16:creationId xmlns:a16="http://schemas.microsoft.com/office/drawing/2014/main" id="{BD360337-4070-44A5-8387-3EECD26D60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94053" y="6320609"/>
            <a:ext cx="994771" cy="544990"/>
          </a:xfrm>
          <a:prstGeom prst="rect">
            <a:avLst/>
          </a:prstGeom>
        </p:spPr>
      </p:pic>
    </p:spTree>
    <p:extLst>
      <p:ext uri="{BB962C8B-B14F-4D97-AF65-F5344CB8AC3E}">
        <p14:creationId xmlns:p14="http://schemas.microsoft.com/office/powerpoint/2010/main" val="192628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1124744"/>
            <a:ext cx="9144001" cy="627856"/>
          </a:xfrm>
        </p:spPr>
        <p:txBody>
          <a:bodyPr rtlCol="0"/>
          <a:lstStyle/>
          <a:p>
            <a:pPr rtl="0"/>
            <a:r>
              <a:rPr lang="en-US" dirty="0"/>
              <a:t>Non-Linear SVM : Tuning </a:t>
            </a:r>
            <a:r>
              <a:rPr lang="en-US" dirty="0" err="1"/>
              <a:t>iperparametri</a:t>
            </a:r>
            <a:endParaRPr lang="en-US" dirty="0"/>
          </a:p>
        </p:txBody>
      </p:sp>
      <p:pic>
        <p:nvPicPr>
          <p:cNvPr id="9" name="Segnaposto contenuto 8" descr="Immagine che contiene screenshot, stanza&#10;&#10;Descrizione generata automaticamente">
            <a:extLst>
              <a:ext uri="{FF2B5EF4-FFF2-40B4-BE49-F238E27FC236}">
                <a16:creationId xmlns:a16="http://schemas.microsoft.com/office/drawing/2014/main" id="{3AEF8978-AFA5-4A79-BC6F-0A967BEC6F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726303" y="2212840"/>
            <a:ext cx="5286522" cy="792088"/>
          </a:xfrm>
        </p:spPr>
      </p:pic>
      <p:pic>
        <p:nvPicPr>
          <p:cNvPr id="11" name="Segnaposto contenuto 10">
            <a:extLst>
              <a:ext uri="{FF2B5EF4-FFF2-40B4-BE49-F238E27FC236}">
                <a16:creationId xmlns:a16="http://schemas.microsoft.com/office/drawing/2014/main" id="{77184650-5FAA-4DA5-BE75-38DECDCD5E39}"/>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218926" y="3429000"/>
            <a:ext cx="3432696" cy="2574522"/>
          </a:xfrm>
        </p:spPr>
      </p:pic>
      <p:pic>
        <p:nvPicPr>
          <p:cNvPr id="8" name="Immagine 7">
            <a:extLst>
              <a:ext uri="{FF2B5EF4-FFF2-40B4-BE49-F238E27FC236}">
                <a16:creationId xmlns:a16="http://schemas.microsoft.com/office/drawing/2014/main" id="{F1CD3B0E-DB52-41F5-BFF1-4888ECEC48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94053" y="6309320"/>
            <a:ext cx="994771" cy="544990"/>
          </a:xfrm>
          <a:prstGeom prst="rect">
            <a:avLst/>
          </a:prstGeom>
        </p:spPr>
      </p:pic>
      <p:pic>
        <p:nvPicPr>
          <p:cNvPr id="6" name="Immagine 5">
            <a:extLst>
              <a:ext uri="{FF2B5EF4-FFF2-40B4-BE49-F238E27FC236}">
                <a16:creationId xmlns:a16="http://schemas.microsoft.com/office/drawing/2014/main" id="{41B894FB-BCD5-40F4-AE8B-E7F05ABC72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94053" y="6320609"/>
            <a:ext cx="994771" cy="544990"/>
          </a:xfrm>
          <a:prstGeom prst="rect">
            <a:avLst/>
          </a:prstGeom>
        </p:spPr>
      </p:pic>
      <p:sp>
        <p:nvSpPr>
          <p:cNvPr id="7" name="Segnaposto contenuto 15">
            <a:extLst>
              <a:ext uri="{FF2B5EF4-FFF2-40B4-BE49-F238E27FC236}">
                <a16:creationId xmlns:a16="http://schemas.microsoft.com/office/drawing/2014/main" id="{30FFC6A5-1CBE-4E2C-8E7B-74069603A871}"/>
              </a:ext>
            </a:extLst>
          </p:cNvPr>
          <p:cNvSpPr txBox="1">
            <a:spLocks/>
          </p:cNvSpPr>
          <p:nvPr/>
        </p:nvSpPr>
        <p:spPr>
          <a:xfrm>
            <a:off x="2191425" y="3839568"/>
            <a:ext cx="4356277" cy="1753385"/>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it-IT" dirty="0"/>
              <a:t>3-Fold Cross-</a:t>
            </a:r>
            <a:r>
              <a:rPr lang="it-IT" dirty="0" err="1"/>
              <a:t>Validation</a:t>
            </a:r>
            <a:endParaRPr lang="it-IT" dirty="0"/>
          </a:p>
          <a:p>
            <a:r>
              <a:rPr lang="it-IT" dirty="0"/>
              <a:t>507 </a:t>
            </a:r>
            <a:r>
              <a:rPr lang="it-IT" dirty="0" err="1"/>
              <a:t>fits</a:t>
            </a:r>
            <a:endParaRPr lang="it-IT" dirty="0"/>
          </a:p>
          <a:p>
            <a:r>
              <a:rPr lang="it-IT" dirty="0"/>
              <a:t>24 ore di test</a:t>
            </a:r>
          </a:p>
        </p:txBody>
      </p:sp>
    </p:spTree>
    <p:extLst>
      <p:ext uri="{BB962C8B-B14F-4D97-AF65-F5344CB8AC3E}">
        <p14:creationId xmlns:p14="http://schemas.microsoft.com/office/powerpoint/2010/main" val="252445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11915" y="476672"/>
            <a:ext cx="9144001" cy="843880"/>
          </a:xfrm>
        </p:spPr>
        <p:txBody>
          <a:bodyPr rtlCol="0"/>
          <a:lstStyle/>
          <a:p>
            <a:pPr rtl="0"/>
            <a:r>
              <a:rPr lang="en-US" dirty="0"/>
              <a:t>Non-Linear SVM : Rilevamento </a:t>
            </a:r>
            <a:r>
              <a:rPr lang="en-US" dirty="0" err="1"/>
              <a:t>entità</a:t>
            </a:r>
            <a:r>
              <a:rPr lang="en-US" dirty="0"/>
              <a:t> target</a:t>
            </a:r>
          </a:p>
        </p:txBody>
      </p:sp>
      <p:pic>
        <p:nvPicPr>
          <p:cNvPr id="8" name="Immagine 7">
            <a:extLst>
              <a:ext uri="{FF2B5EF4-FFF2-40B4-BE49-F238E27FC236}">
                <a16:creationId xmlns:a16="http://schemas.microsoft.com/office/drawing/2014/main" id="{F1CD3B0E-DB52-41F5-BFF1-4888ECEC48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94053" y="6309320"/>
            <a:ext cx="994771" cy="544990"/>
          </a:xfrm>
          <a:prstGeom prst="rect">
            <a:avLst/>
          </a:prstGeom>
        </p:spPr>
      </p:pic>
      <p:pic>
        <p:nvPicPr>
          <p:cNvPr id="10" name="Segnaposto contenuto 9" descr="Immagine che contiene screenshot&#10;&#10;Descrizione generata automaticamente">
            <a:extLst>
              <a:ext uri="{FF2B5EF4-FFF2-40B4-BE49-F238E27FC236}">
                <a16:creationId xmlns:a16="http://schemas.microsoft.com/office/drawing/2014/main" id="{C124CB81-22C1-4EE0-89D1-11EA2C9FB1E8}"/>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1370919" y="3137377"/>
            <a:ext cx="8035574" cy="2534547"/>
          </a:xfrm>
        </p:spPr>
      </p:pic>
      <p:pic>
        <p:nvPicPr>
          <p:cNvPr id="15" name="Immagine 14" descr="Immagine che contiene orologio, disegnando&#10;&#10;Descrizione generata automaticamente">
            <a:extLst>
              <a:ext uri="{FF2B5EF4-FFF2-40B4-BE49-F238E27FC236}">
                <a16:creationId xmlns:a16="http://schemas.microsoft.com/office/drawing/2014/main" id="{70A1CBE3-736C-403D-96B8-ED397D4860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8548" y="3840809"/>
            <a:ext cx="3228975" cy="2419350"/>
          </a:xfrm>
          <a:prstGeom prst="rect">
            <a:avLst/>
          </a:prstGeom>
          <a:effectLst>
            <a:outerShdw blurRad="50800" dist="38100" dir="13500000" sx="108000" sy="108000" algn="br" rotWithShape="0">
              <a:prstClr val="black">
                <a:alpha val="54000"/>
              </a:prstClr>
            </a:outerShdw>
          </a:effectLst>
        </p:spPr>
      </p:pic>
      <p:pic>
        <p:nvPicPr>
          <p:cNvPr id="6" name="Immagine 5">
            <a:extLst>
              <a:ext uri="{FF2B5EF4-FFF2-40B4-BE49-F238E27FC236}">
                <a16:creationId xmlns:a16="http://schemas.microsoft.com/office/drawing/2014/main" id="{12B0B8EC-F607-4951-B113-2BD33830BB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94053" y="6320609"/>
            <a:ext cx="994771" cy="544990"/>
          </a:xfrm>
          <a:prstGeom prst="rect">
            <a:avLst/>
          </a:prstGeom>
        </p:spPr>
      </p:pic>
      <p:sp>
        <p:nvSpPr>
          <p:cNvPr id="3" name="CasellaDiTesto 2">
            <a:extLst>
              <a:ext uri="{FF2B5EF4-FFF2-40B4-BE49-F238E27FC236}">
                <a16:creationId xmlns:a16="http://schemas.microsoft.com/office/drawing/2014/main" id="{39FA2583-A4FD-46DA-9B78-D57E32D5E4D1}"/>
              </a:ext>
            </a:extLst>
          </p:cNvPr>
          <p:cNvSpPr txBox="1"/>
          <p:nvPr/>
        </p:nvSpPr>
        <p:spPr>
          <a:xfrm>
            <a:off x="1341884" y="1628800"/>
            <a:ext cx="6444827" cy="984885"/>
          </a:xfrm>
          <a:prstGeom prst="rect">
            <a:avLst/>
          </a:prstGeom>
          <a:noFill/>
        </p:spPr>
        <p:txBody>
          <a:bodyPr wrap="square" rtlCol="0">
            <a:spAutoFit/>
          </a:bodyPr>
          <a:lstStyle/>
          <a:p>
            <a:r>
              <a:rPr lang="it-IT" sz="2400" dirty="0"/>
              <a:t>Corretto rilevamento protagonista del Tweet</a:t>
            </a:r>
          </a:p>
          <a:p>
            <a:endParaRPr lang="it-IT" sz="1000" dirty="0"/>
          </a:p>
          <a:p>
            <a:r>
              <a:rPr lang="it-IT" sz="2400" dirty="0"/>
              <a:t>Livello di Accuracy migliorato ulteriormente</a:t>
            </a:r>
            <a:endParaRPr lang="en-GB" sz="2400" dirty="0"/>
          </a:p>
        </p:txBody>
      </p:sp>
    </p:spTree>
    <p:extLst>
      <p:ext uri="{BB962C8B-B14F-4D97-AF65-F5344CB8AC3E}">
        <p14:creationId xmlns:p14="http://schemas.microsoft.com/office/powerpoint/2010/main" val="162098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2">
            <a:extLst>
              <a:ext uri="{FF2B5EF4-FFF2-40B4-BE49-F238E27FC236}">
                <a16:creationId xmlns:a16="http://schemas.microsoft.com/office/drawing/2014/main" id="{0872C903-E090-47FF-8865-826443A26B77}"/>
              </a:ext>
            </a:extLst>
          </p:cNvPr>
          <p:cNvSpPr txBox="1">
            <a:spLocks/>
          </p:cNvSpPr>
          <p:nvPr/>
        </p:nvSpPr>
        <p:spPr>
          <a:xfrm>
            <a:off x="1097693" y="560676"/>
            <a:ext cx="5767634" cy="723528"/>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GB" dirty="0" err="1"/>
              <a:t>Approccio</a:t>
            </a:r>
            <a:r>
              <a:rPr lang="en-GB" dirty="0"/>
              <a:t> Dictionary based*</a:t>
            </a:r>
            <a:endParaRPr lang="en-US" dirty="0"/>
          </a:p>
        </p:txBody>
      </p:sp>
      <p:pic>
        <p:nvPicPr>
          <p:cNvPr id="8" name="Segnaposto contenuto 6" descr="Immagine che contiene ombrello&#10;&#10;Descrizione generata automaticamente">
            <a:extLst>
              <a:ext uri="{FF2B5EF4-FFF2-40B4-BE49-F238E27FC236}">
                <a16:creationId xmlns:a16="http://schemas.microsoft.com/office/drawing/2014/main" id="{EA10806B-B95F-435A-BF18-33B434A0C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327" y="2156078"/>
            <a:ext cx="3720966" cy="2928334"/>
          </a:xfrm>
          <a:prstGeom prst="rect">
            <a:avLst/>
          </a:prstGeom>
        </p:spPr>
      </p:pic>
      <p:sp>
        <p:nvSpPr>
          <p:cNvPr id="9" name="Titolo 12">
            <a:extLst>
              <a:ext uri="{FF2B5EF4-FFF2-40B4-BE49-F238E27FC236}">
                <a16:creationId xmlns:a16="http://schemas.microsoft.com/office/drawing/2014/main" id="{5BF37BB7-7863-4D86-9C79-489ABE661EE7}"/>
              </a:ext>
            </a:extLst>
          </p:cNvPr>
          <p:cNvSpPr txBox="1">
            <a:spLocks/>
          </p:cNvSpPr>
          <p:nvPr/>
        </p:nvSpPr>
        <p:spPr>
          <a:xfrm>
            <a:off x="9262764" y="6381328"/>
            <a:ext cx="2808312" cy="360040"/>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GB" sz="1400" dirty="0"/>
              <a:t>*: </a:t>
            </a:r>
            <a:r>
              <a:rPr lang="en-GB" sz="1400" dirty="0">
                <a:hlinkClick r:id="rId4"/>
              </a:rPr>
              <a:t>http://sentistrength.wlv.ac.uk/</a:t>
            </a:r>
            <a:endParaRPr lang="en-US" sz="1400" dirty="0"/>
          </a:p>
        </p:txBody>
      </p:sp>
      <p:sp>
        <p:nvSpPr>
          <p:cNvPr id="10" name="Titolo 12">
            <a:extLst>
              <a:ext uri="{FF2B5EF4-FFF2-40B4-BE49-F238E27FC236}">
                <a16:creationId xmlns:a16="http://schemas.microsoft.com/office/drawing/2014/main" id="{556F1B6F-5C3F-4069-90AD-AC5940C5EDCA}"/>
              </a:ext>
            </a:extLst>
          </p:cNvPr>
          <p:cNvSpPr txBox="1">
            <a:spLocks/>
          </p:cNvSpPr>
          <p:nvPr/>
        </p:nvSpPr>
        <p:spPr>
          <a:xfrm>
            <a:off x="1108268" y="1936816"/>
            <a:ext cx="4986144" cy="1030817"/>
          </a:xfrm>
          <a:prstGeom prst="rect">
            <a:avLst/>
          </a:prstGeom>
        </p:spPr>
        <p:txBody>
          <a:bodyPr vert="horz" lIns="91440" tIns="45720" rIns="91440" bIns="45720" rtlCol="0" anchor="b">
            <a:normAutofit fontScale="55000" lnSpcReduction="20000"/>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it-IT" dirty="0"/>
              <a:t>Raccolta di 298 termini positivi e 465 termini negativi classificati per forza sentimentale positiva o negativa con un valore da 2 a 5.</a:t>
            </a:r>
            <a:endParaRPr lang="en-US" dirty="0"/>
          </a:p>
        </p:txBody>
      </p:sp>
      <p:sp>
        <p:nvSpPr>
          <p:cNvPr id="6" name="Titolo 12">
            <a:extLst>
              <a:ext uri="{FF2B5EF4-FFF2-40B4-BE49-F238E27FC236}">
                <a16:creationId xmlns:a16="http://schemas.microsoft.com/office/drawing/2014/main" id="{8418CEFE-9BB0-4D60-9977-8179F5CD0093}"/>
              </a:ext>
            </a:extLst>
          </p:cNvPr>
          <p:cNvSpPr txBox="1">
            <a:spLocks/>
          </p:cNvSpPr>
          <p:nvPr/>
        </p:nvSpPr>
        <p:spPr>
          <a:xfrm>
            <a:off x="1109919" y="3039545"/>
            <a:ext cx="4986144" cy="4437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it-IT" sz="2000" dirty="0"/>
              <a:t>Algoritmo di correzione ortografica.</a:t>
            </a:r>
            <a:endParaRPr lang="en-US" sz="2000" dirty="0"/>
          </a:p>
        </p:txBody>
      </p:sp>
      <p:sp>
        <p:nvSpPr>
          <p:cNvPr id="2" name="Rettangolo 1">
            <a:extLst>
              <a:ext uri="{FF2B5EF4-FFF2-40B4-BE49-F238E27FC236}">
                <a16:creationId xmlns:a16="http://schemas.microsoft.com/office/drawing/2014/main" id="{6F4A433B-8EC2-44AB-AADD-D5F6BA450DEC}"/>
              </a:ext>
            </a:extLst>
          </p:cNvPr>
          <p:cNvSpPr/>
          <p:nvPr/>
        </p:nvSpPr>
        <p:spPr>
          <a:xfrm>
            <a:off x="1125408" y="3620245"/>
            <a:ext cx="4986144" cy="400110"/>
          </a:xfrm>
          <a:prstGeom prst="rect">
            <a:avLst/>
          </a:prstGeom>
        </p:spPr>
        <p:txBody>
          <a:bodyPr wrap="square">
            <a:spAutoFit/>
          </a:bodyPr>
          <a:lstStyle/>
          <a:p>
            <a:r>
              <a:rPr lang="en-GB" sz="2000" dirty="0"/>
              <a:t>Booster word list.</a:t>
            </a:r>
          </a:p>
        </p:txBody>
      </p:sp>
      <p:sp>
        <p:nvSpPr>
          <p:cNvPr id="11" name="Rettangolo 10">
            <a:extLst>
              <a:ext uri="{FF2B5EF4-FFF2-40B4-BE49-F238E27FC236}">
                <a16:creationId xmlns:a16="http://schemas.microsoft.com/office/drawing/2014/main" id="{C448B574-6A2B-47C8-9106-74D7D7C4D4E4}"/>
              </a:ext>
            </a:extLst>
          </p:cNvPr>
          <p:cNvSpPr/>
          <p:nvPr/>
        </p:nvSpPr>
        <p:spPr>
          <a:xfrm>
            <a:off x="1125408" y="4157264"/>
            <a:ext cx="4986144" cy="707886"/>
          </a:xfrm>
          <a:prstGeom prst="rect">
            <a:avLst/>
          </a:prstGeom>
        </p:spPr>
        <p:txBody>
          <a:bodyPr wrap="square">
            <a:spAutoFit/>
          </a:bodyPr>
          <a:lstStyle/>
          <a:p>
            <a:r>
              <a:rPr lang="it-IT" sz="2000" dirty="0"/>
              <a:t>Termini negativi in grado di invertire la polarizzazione dell'emozione.</a:t>
            </a:r>
            <a:endParaRPr lang="en-GB" sz="2000" dirty="0"/>
          </a:p>
        </p:txBody>
      </p:sp>
      <p:sp>
        <p:nvSpPr>
          <p:cNvPr id="12" name="Rettangolo 11">
            <a:extLst>
              <a:ext uri="{FF2B5EF4-FFF2-40B4-BE49-F238E27FC236}">
                <a16:creationId xmlns:a16="http://schemas.microsoft.com/office/drawing/2014/main" id="{9CC09A6F-5212-4E28-AD56-53EEA1931D66}"/>
              </a:ext>
            </a:extLst>
          </p:cNvPr>
          <p:cNvSpPr/>
          <p:nvPr/>
        </p:nvSpPr>
        <p:spPr>
          <a:xfrm>
            <a:off x="1123951" y="5002059"/>
            <a:ext cx="4986144" cy="400110"/>
          </a:xfrm>
          <a:prstGeom prst="rect">
            <a:avLst/>
          </a:prstGeom>
        </p:spPr>
        <p:txBody>
          <a:bodyPr wrap="square">
            <a:spAutoFit/>
          </a:bodyPr>
          <a:lstStyle/>
          <a:p>
            <a:r>
              <a:rPr lang="it-IT" sz="2000" dirty="0"/>
              <a:t>Elenco di 'emoticon' con i relativi pesi.</a:t>
            </a:r>
            <a:endParaRPr lang="en-GB" sz="2000" dirty="0"/>
          </a:p>
        </p:txBody>
      </p:sp>
    </p:spTree>
    <p:extLst>
      <p:ext uri="{BB962C8B-B14F-4D97-AF65-F5344CB8AC3E}">
        <p14:creationId xmlns:p14="http://schemas.microsoft.com/office/powerpoint/2010/main" val="104469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413" y="764704"/>
            <a:ext cx="8244407" cy="1584176"/>
          </a:xfrm>
        </p:spPr>
        <p:txBody>
          <a:bodyPr rtlCol="0">
            <a:normAutofit/>
          </a:bodyPr>
          <a:lstStyle/>
          <a:p>
            <a:pPr rtl="0"/>
            <a:r>
              <a:rPr lang="en-GB" sz="3300" dirty="0"/>
              <a:t>Confronto Classificatori Sentiment Analysis</a:t>
            </a:r>
            <a:br>
              <a:rPr lang="en-GB" sz="3300" dirty="0"/>
            </a:br>
            <a:br>
              <a:rPr lang="en-GB" sz="3300" dirty="0"/>
            </a:br>
            <a:r>
              <a:rPr lang="en-GB" sz="2600" dirty="0" err="1"/>
              <a:t>Metrica</a:t>
            </a:r>
            <a:r>
              <a:rPr lang="en-GB" sz="2600" dirty="0"/>
              <a:t>:  F1-Measure</a:t>
            </a:r>
            <a:endParaRPr lang="en-US" sz="2600" dirty="0"/>
          </a:p>
        </p:txBody>
      </p:sp>
      <p:sp>
        <p:nvSpPr>
          <p:cNvPr id="3" name="Segnaposto contenuto 2"/>
          <p:cNvSpPr>
            <a:spLocks noGrp="1"/>
          </p:cNvSpPr>
          <p:nvPr>
            <p:ph sz="half" idx="1"/>
          </p:nvPr>
        </p:nvSpPr>
        <p:spPr>
          <a:xfrm>
            <a:off x="2422004" y="2846478"/>
            <a:ext cx="4419599" cy="2183130"/>
          </a:xfrm>
        </p:spPr>
        <p:txBody>
          <a:bodyPr rtlCol="0"/>
          <a:lstStyle/>
          <a:p>
            <a:pPr rtl="0"/>
            <a:r>
              <a:rPr lang="en-GB" dirty="0"/>
              <a:t>LSTM</a:t>
            </a:r>
            <a:endParaRPr lang="it" dirty="0"/>
          </a:p>
          <a:p>
            <a:pPr rtl="0"/>
            <a:r>
              <a:rPr lang="en-GB" dirty="0"/>
              <a:t>SVM </a:t>
            </a:r>
            <a:r>
              <a:rPr lang="en-GB" dirty="0" err="1"/>
              <a:t>Lineare</a:t>
            </a:r>
            <a:endParaRPr lang="it" dirty="0"/>
          </a:p>
          <a:p>
            <a:pPr rtl="0"/>
            <a:r>
              <a:rPr lang="en-GB" dirty="0"/>
              <a:t>SVM Kernel RBF</a:t>
            </a:r>
          </a:p>
          <a:p>
            <a:r>
              <a:rPr lang="en-GB" dirty="0" err="1"/>
              <a:t>Approccio</a:t>
            </a:r>
            <a:r>
              <a:rPr lang="en-GB" dirty="0"/>
              <a:t> Dictionary Based</a:t>
            </a:r>
            <a:endParaRPr lang="en-US" dirty="0"/>
          </a:p>
          <a:p>
            <a:pPr marL="0" indent="0" rtl="0">
              <a:buNone/>
            </a:pPr>
            <a:endParaRPr lang="en-GB" dirty="0"/>
          </a:p>
        </p:txBody>
      </p:sp>
      <p:graphicFrame>
        <p:nvGraphicFramePr>
          <p:cNvPr id="9" name="Segnaposto contenuto 8" descr="Tabella di esempio con 3 colonne e 4 righe" title="Tabella"/>
          <p:cNvGraphicFramePr>
            <a:graphicFrameLocks noGrp="1"/>
          </p:cNvGraphicFramePr>
          <p:nvPr>
            <p:ph sz="half" idx="2"/>
            <p:extLst>
              <p:ext uri="{D42A27DB-BD31-4B8C-83A1-F6EECF244321}">
                <p14:modId xmlns:p14="http://schemas.microsoft.com/office/powerpoint/2010/main" val="3024827694"/>
              </p:ext>
            </p:extLst>
          </p:nvPr>
        </p:nvGraphicFramePr>
        <p:xfrm>
          <a:off x="7492008" y="2332128"/>
          <a:ext cx="3174404" cy="2697480"/>
        </p:xfrm>
        <a:graphic>
          <a:graphicData uri="http://schemas.openxmlformats.org/drawingml/2006/table">
            <a:tbl>
              <a:tblPr firstRow="1" bandRow="1">
                <a:tableStyleId>{5C22544A-7EE6-4342-B048-85BDC9FD1C3A}</a:tableStyleId>
              </a:tblPr>
              <a:tblGrid>
                <a:gridCol w="1587202">
                  <a:extLst>
                    <a:ext uri="{9D8B030D-6E8A-4147-A177-3AD203B41FA5}">
                      <a16:colId xmlns:a16="http://schemas.microsoft.com/office/drawing/2014/main" val="20000"/>
                    </a:ext>
                  </a:extLst>
                </a:gridCol>
                <a:gridCol w="1587202">
                  <a:extLst>
                    <a:ext uri="{9D8B030D-6E8A-4147-A177-3AD203B41FA5}">
                      <a16:colId xmlns:a16="http://schemas.microsoft.com/office/drawing/2014/main" val="20001"/>
                    </a:ext>
                  </a:extLst>
                </a:gridCol>
              </a:tblGrid>
              <a:tr h="514350">
                <a:tc>
                  <a:txBody>
                    <a:bodyPr/>
                    <a:lstStyle/>
                    <a:p>
                      <a:pPr rtl="0"/>
                      <a:r>
                        <a:rPr lang="en-US" dirty="0" err="1"/>
                        <a:t>Modello</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F1- Measure</a:t>
                      </a:r>
                    </a:p>
                    <a:p>
                      <a:pPr algn="ctr" rtl="0"/>
                      <a:endParaRPr lang="en-US" dirty="0"/>
                    </a:p>
                  </a:txBody>
                  <a:tcPr anchor="ctr"/>
                </a:tc>
                <a:extLst>
                  <a:ext uri="{0D108BD9-81ED-4DB2-BD59-A6C34878D82A}">
                    <a16:rowId xmlns:a16="http://schemas.microsoft.com/office/drawing/2014/main" val="10000"/>
                  </a:ext>
                </a:extLst>
              </a:tr>
              <a:tr h="514350">
                <a:tc>
                  <a:txBody>
                    <a:bodyPr/>
                    <a:lstStyle/>
                    <a:p>
                      <a:pPr rtl="0"/>
                      <a:r>
                        <a:rPr lang="en-GB" dirty="0"/>
                        <a:t>LSTM</a:t>
                      </a:r>
                      <a:endParaRPr lang="en-US" dirty="0"/>
                    </a:p>
                  </a:txBody>
                  <a:tcPr anchor="ctr"/>
                </a:tc>
                <a:tc>
                  <a:txBody>
                    <a:bodyPr/>
                    <a:lstStyle/>
                    <a:p>
                      <a:pPr algn="ctr" rtl="0"/>
                      <a:r>
                        <a:rPr lang="en-US" dirty="0"/>
                        <a:t>49,8%</a:t>
                      </a:r>
                    </a:p>
                  </a:txBody>
                  <a:tcPr anchor="ctr"/>
                </a:tc>
                <a:extLst>
                  <a:ext uri="{0D108BD9-81ED-4DB2-BD59-A6C34878D82A}">
                    <a16:rowId xmlns:a16="http://schemas.microsoft.com/office/drawing/2014/main" val="10001"/>
                  </a:ext>
                </a:extLst>
              </a:tr>
              <a:tr h="514350">
                <a:tc>
                  <a:txBody>
                    <a:bodyPr/>
                    <a:lstStyle/>
                    <a:p>
                      <a:pPr rtl="0"/>
                      <a:r>
                        <a:rPr lang="en-GB" dirty="0"/>
                        <a:t>SVM - </a:t>
                      </a:r>
                      <a:r>
                        <a:rPr lang="en-GB" dirty="0" err="1"/>
                        <a:t>Lineare</a:t>
                      </a:r>
                      <a:endParaRPr lang="en-US" dirty="0"/>
                    </a:p>
                  </a:txBody>
                  <a:tcPr anchor="ctr"/>
                </a:tc>
                <a:tc>
                  <a:txBody>
                    <a:bodyPr/>
                    <a:lstStyle/>
                    <a:p>
                      <a:pPr algn="ctr" rtl="0"/>
                      <a:r>
                        <a:rPr lang="it" dirty="0"/>
                        <a:t>70%</a:t>
                      </a:r>
                      <a:endParaRPr lang="en-US" dirty="0"/>
                    </a:p>
                  </a:txBody>
                  <a:tcPr anchor="ctr"/>
                </a:tc>
                <a:extLst>
                  <a:ext uri="{0D108BD9-81ED-4DB2-BD59-A6C34878D82A}">
                    <a16:rowId xmlns:a16="http://schemas.microsoft.com/office/drawing/2014/main" val="10002"/>
                  </a:ext>
                </a:extLst>
              </a:tr>
              <a:tr h="514350">
                <a:tc>
                  <a:txBody>
                    <a:bodyPr/>
                    <a:lstStyle/>
                    <a:p>
                      <a:pPr rtl="0"/>
                      <a:r>
                        <a:rPr lang="en-GB" dirty="0"/>
                        <a:t>SVM - RBF</a:t>
                      </a:r>
                      <a:endParaRPr lang="en-US" dirty="0"/>
                    </a:p>
                  </a:txBody>
                  <a:tcPr anchor="ctr"/>
                </a:tc>
                <a:tc>
                  <a:txBody>
                    <a:bodyPr/>
                    <a:lstStyle/>
                    <a:p>
                      <a:pPr algn="ctr" rtl="0"/>
                      <a:r>
                        <a:rPr lang="it" dirty="0"/>
                        <a:t>78,2%</a:t>
                      </a:r>
                      <a:endParaRPr lang="en-US" dirty="0"/>
                    </a:p>
                  </a:txBody>
                  <a:tcPr anchor="ctr"/>
                </a:tc>
                <a:extLst>
                  <a:ext uri="{0D108BD9-81ED-4DB2-BD59-A6C34878D82A}">
                    <a16:rowId xmlns:a16="http://schemas.microsoft.com/office/drawing/2014/main" val="10003"/>
                  </a:ext>
                </a:extLst>
              </a:tr>
              <a:tr h="514350">
                <a:tc>
                  <a:txBody>
                    <a:bodyPr/>
                    <a:lstStyle/>
                    <a:p>
                      <a:pPr rtl="0"/>
                      <a:r>
                        <a:rPr lang="en-US" dirty="0"/>
                        <a:t>Dict. Based</a:t>
                      </a:r>
                    </a:p>
                  </a:txBody>
                  <a:tcPr anchor="ctr"/>
                </a:tc>
                <a:tc>
                  <a:txBody>
                    <a:bodyPr/>
                    <a:lstStyle/>
                    <a:p>
                      <a:pPr algn="ctr" rtl="0"/>
                      <a:r>
                        <a:rPr lang="en-US" dirty="0"/>
                        <a:t>79,5%</a:t>
                      </a:r>
                    </a:p>
                  </a:txBody>
                  <a:tcPr anchor="ctr"/>
                </a:tc>
                <a:extLst>
                  <a:ext uri="{0D108BD9-81ED-4DB2-BD59-A6C34878D82A}">
                    <a16:rowId xmlns:a16="http://schemas.microsoft.com/office/drawing/2014/main" val="3950119759"/>
                  </a:ext>
                </a:extLst>
              </a:tr>
            </a:tbl>
          </a:graphicData>
        </a:graphic>
      </p:graphicFrame>
      <p:pic>
        <p:nvPicPr>
          <p:cNvPr id="6" name="Immagine 5">
            <a:extLst>
              <a:ext uri="{FF2B5EF4-FFF2-40B4-BE49-F238E27FC236}">
                <a16:creationId xmlns:a16="http://schemas.microsoft.com/office/drawing/2014/main" id="{2E72DBE0-875E-4964-B2B6-FE51DE2896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94053" y="6309320"/>
            <a:ext cx="994771" cy="544990"/>
          </a:xfrm>
          <a:prstGeom prst="rect">
            <a:avLst/>
          </a:prstGeom>
        </p:spPr>
      </p:pic>
      <p:pic>
        <p:nvPicPr>
          <p:cNvPr id="7" name="Immagine 6">
            <a:extLst>
              <a:ext uri="{FF2B5EF4-FFF2-40B4-BE49-F238E27FC236}">
                <a16:creationId xmlns:a16="http://schemas.microsoft.com/office/drawing/2014/main" id="{84D11D67-36C9-4DED-9954-A9350B0095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94053" y="6320609"/>
            <a:ext cx="994771" cy="544990"/>
          </a:xfrm>
          <a:prstGeom prst="rect">
            <a:avLst/>
          </a:prstGeom>
        </p:spPr>
      </p:pic>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00949" y="908720"/>
            <a:ext cx="9144001" cy="1371600"/>
          </a:xfrm>
        </p:spPr>
        <p:txBody>
          <a:bodyPr rtlCol="0">
            <a:normAutofit fontScale="90000"/>
          </a:bodyPr>
          <a:lstStyle/>
          <a:p>
            <a:pPr rtl="0"/>
            <a:r>
              <a:rPr lang="en-US" sz="3700" dirty="0" err="1"/>
              <a:t>Polarizzazione</a:t>
            </a:r>
            <a:r>
              <a:rPr lang="en-US" sz="3700" dirty="0"/>
              <a:t> </a:t>
            </a:r>
            <a:r>
              <a:rPr lang="en-US" sz="3700" dirty="0" err="1"/>
              <a:t>utenti</a:t>
            </a:r>
            <a:r>
              <a:rPr lang="en-US" sz="3700" dirty="0"/>
              <a:t> </a:t>
            </a:r>
            <a:r>
              <a:rPr lang="en-US" sz="3700" dirty="0" err="1"/>
              <a:t>comunità</a:t>
            </a:r>
            <a:br>
              <a:rPr lang="en-US" dirty="0"/>
            </a:br>
            <a:br>
              <a:rPr lang="en-US" dirty="0"/>
            </a:br>
            <a:r>
              <a:rPr lang="en-US" sz="2900" dirty="0"/>
              <a:t>Caso di studio: </a:t>
            </a:r>
            <a:r>
              <a:rPr lang="en-US" sz="2900" dirty="0" err="1"/>
              <a:t>Repubblicani</a:t>
            </a:r>
            <a:r>
              <a:rPr lang="en-US" sz="2900" dirty="0"/>
              <a:t> VS </a:t>
            </a:r>
            <a:r>
              <a:rPr lang="en-US" sz="2900" dirty="0" err="1"/>
              <a:t>Democratici</a:t>
            </a:r>
            <a:endParaRPr lang="en-US" sz="2900" dirty="0"/>
          </a:p>
        </p:txBody>
      </p:sp>
      <p:sp>
        <p:nvSpPr>
          <p:cNvPr id="3" name="Segnaposto contenuto 2"/>
          <p:cNvSpPr>
            <a:spLocks noGrp="1"/>
          </p:cNvSpPr>
          <p:nvPr>
            <p:ph sz="half" idx="1"/>
          </p:nvPr>
        </p:nvSpPr>
        <p:spPr>
          <a:xfrm>
            <a:off x="7822604" y="3121787"/>
            <a:ext cx="3096344" cy="2304256"/>
          </a:xfrm>
        </p:spPr>
        <p:txBody>
          <a:bodyPr rtlCol="0">
            <a:normAutofit/>
          </a:bodyPr>
          <a:lstStyle/>
          <a:p>
            <a:pPr rtl="0"/>
            <a:r>
              <a:rPr lang="en-GB" sz="2000" dirty="0" err="1"/>
              <a:t>Tra</a:t>
            </a:r>
            <a:r>
              <a:rPr lang="en-GB" sz="2000" dirty="0"/>
              <a:t> </a:t>
            </a:r>
            <a:r>
              <a:rPr lang="en-GB" sz="2000" dirty="0" err="1"/>
              <a:t>i</a:t>
            </a:r>
            <a:r>
              <a:rPr lang="en-GB" sz="2000" dirty="0"/>
              <a:t> </a:t>
            </a:r>
            <a:r>
              <a:rPr lang="en-GB" sz="2000" dirty="0" err="1"/>
              <a:t>democratici</a:t>
            </a:r>
            <a:r>
              <a:rPr lang="en-GB" sz="2000" dirty="0"/>
              <a:t> </a:t>
            </a:r>
            <a:r>
              <a:rPr lang="en-GB" sz="2000" dirty="0" err="1"/>
              <a:t>idee</a:t>
            </a:r>
            <a:r>
              <a:rPr lang="en-GB" sz="2000" dirty="0"/>
              <a:t> </a:t>
            </a:r>
            <a:r>
              <a:rPr lang="en-GB" sz="2000" dirty="0" err="1"/>
              <a:t>più</a:t>
            </a:r>
            <a:r>
              <a:rPr lang="en-GB" sz="2000" dirty="0"/>
              <a:t> </a:t>
            </a:r>
            <a:r>
              <a:rPr lang="en-GB" sz="2000" dirty="0" err="1"/>
              <a:t>chiare</a:t>
            </a:r>
            <a:r>
              <a:rPr lang="en-GB" sz="2000" dirty="0"/>
              <a:t> e </a:t>
            </a:r>
            <a:r>
              <a:rPr lang="en-GB" sz="2000" dirty="0" err="1"/>
              <a:t>polarizzate</a:t>
            </a:r>
            <a:r>
              <a:rPr lang="en-GB" sz="2000" dirty="0"/>
              <a:t>.</a:t>
            </a:r>
          </a:p>
          <a:p>
            <a:pPr marL="0" indent="0" rtl="0">
              <a:buNone/>
            </a:pPr>
            <a:endParaRPr lang="it" sz="2000" dirty="0"/>
          </a:p>
          <a:p>
            <a:pPr rtl="0"/>
            <a:r>
              <a:rPr lang="en-GB" sz="2000" dirty="0" err="1"/>
              <a:t>Molti</a:t>
            </a:r>
            <a:r>
              <a:rPr lang="en-GB" sz="2000" dirty="0"/>
              <a:t> </a:t>
            </a:r>
            <a:r>
              <a:rPr lang="en-GB" sz="2000" dirty="0" err="1"/>
              <a:t>utenti</a:t>
            </a:r>
            <a:r>
              <a:rPr lang="en-GB" sz="2000" dirty="0"/>
              <a:t> </a:t>
            </a:r>
            <a:r>
              <a:rPr lang="en-GB" sz="2000" dirty="0" err="1"/>
              <a:t>caratterizzati</a:t>
            </a:r>
            <a:r>
              <a:rPr lang="en-GB" sz="2000" dirty="0"/>
              <a:t> da una forte </a:t>
            </a:r>
            <a:r>
              <a:rPr lang="en-GB" sz="2000" dirty="0" err="1"/>
              <a:t>indecisione</a:t>
            </a:r>
            <a:r>
              <a:rPr lang="en-GB" sz="2000" dirty="0"/>
              <a:t>.</a:t>
            </a:r>
            <a:endParaRPr lang="it" sz="2000" dirty="0"/>
          </a:p>
        </p:txBody>
      </p:sp>
      <p:pic>
        <p:nvPicPr>
          <p:cNvPr id="6" name="Immagine 5">
            <a:extLst>
              <a:ext uri="{FF2B5EF4-FFF2-40B4-BE49-F238E27FC236}">
                <a16:creationId xmlns:a16="http://schemas.microsoft.com/office/drawing/2014/main" id="{2E72DBE0-875E-4964-B2B6-FE51DE2896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94053" y="6309320"/>
            <a:ext cx="994771" cy="544990"/>
          </a:xfrm>
          <a:prstGeom prst="rect">
            <a:avLst/>
          </a:prstGeom>
        </p:spPr>
      </p:pic>
      <p:pic>
        <p:nvPicPr>
          <p:cNvPr id="7" name="Segnaposto contenuto 6">
            <a:extLst>
              <a:ext uri="{FF2B5EF4-FFF2-40B4-BE49-F238E27FC236}">
                <a16:creationId xmlns:a16="http://schemas.microsoft.com/office/drawing/2014/main" id="{8D3E971A-37C1-49E1-8829-B8F3DE1C31B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629916" y="2473567"/>
            <a:ext cx="5730793" cy="3600697"/>
          </a:xfrm>
        </p:spPr>
      </p:pic>
      <p:pic>
        <p:nvPicPr>
          <p:cNvPr id="8" name="Immagine 7">
            <a:extLst>
              <a:ext uri="{FF2B5EF4-FFF2-40B4-BE49-F238E27FC236}">
                <a16:creationId xmlns:a16="http://schemas.microsoft.com/office/drawing/2014/main" id="{C69B5504-A8F1-43BF-86A8-FF8708B1A5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94053" y="6320609"/>
            <a:ext cx="994771" cy="544990"/>
          </a:xfrm>
          <a:prstGeom prst="rect">
            <a:avLst/>
          </a:prstGeom>
        </p:spPr>
      </p:pic>
    </p:spTree>
    <p:extLst>
      <p:ext uri="{BB962C8B-B14F-4D97-AF65-F5344CB8AC3E}">
        <p14:creationId xmlns:p14="http://schemas.microsoft.com/office/powerpoint/2010/main" val="417731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normAutofit/>
          </a:bodyPr>
          <a:lstStyle/>
          <a:p>
            <a:pPr rtl="0"/>
            <a:r>
              <a:rPr lang="en-GB" sz="4200" dirty="0"/>
              <a:t>Scenario</a:t>
            </a:r>
            <a:endParaRPr lang="en-US" sz="4200" dirty="0"/>
          </a:p>
        </p:txBody>
      </p:sp>
      <p:sp>
        <p:nvSpPr>
          <p:cNvPr id="14" name="Segnaposto contenuto 13"/>
          <p:cNvSpPr>
            <a:spLocks noGrp="1"/>
          </p:cNvSpPr>
          <p:nvPr>
            <p:ph idx="1"/>
          </p:nvPr>
        </p:nvSpPr>
        <p:spPr>
          <a:xfrm>
            <a:off x="1522413" y="2060848"/>
            <a:ext cx="5724127" cy="1740025"/>
          </a:xfrm>
        </p:spPr>
        <p:txBody>
          <a:bodyPr rtlCol="0">
            <a:noAutofit/>
          </a:bodyPr>
          <a:lstStyle/>
          <a:p>
            <a:pPr rtl="0"/>
            <a:r>
              <a:rPr lang="en-GB" sz="3000" dirty="0"/>
              <a:t>User Generated Content</a:t>
            </a:r>
            <a:endParaRPr lang="it" sz="3000" dirty="0"/>
          </a:p>
          <a:p>
            <a:pPr rtl="0"/>
            <a:r>
              <a:rPr lang="en-GB" sz="3000" dirty="0"/>
              <a:t>Online Community</a:t>
            </a:r>
            <a:endParaRPr lang="it" sz="3000" dirty="0"/>
          </a:p>
          <a:p>
            <a:pPr rtl="0"/>
            <a:r>
              <a:rPr lang="en-GB" sz="3000" dirty="0"/>
              <a:t>Topic</a:t>
            </a:r>
            <a:endParaRPr lang="en-US" sz="3000" dirty="0"/>
          </a:p>
        </p:txBody>
      </p:sp>
      <p:pic>
        <p:nvPicPr>
          <p:cNvPr id="1026" name="Picture 2" descr="Risultati immagini per twitter png">
            <a:extLst>
              <a:ext uri="{FF2B5EF4-FFF2-40B4-BE49-F238E27FC236}">
                <a16:creationId xmlns:a16="http://schemas.microsoft.com/office/drawing/2014/main" id="{7AFCD7BB-EB06-450C-9180-AC318B4168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49219" y="260648"/>
            <a:ext cx="2439893" cy="2439893"/>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descr="Immagine che contiene giocattolo&#10;&#10;Descrizione generata automaticamente">
            <a:extLst>
              <a:ext uri="{FF2B5EF4-FFF2-40B4-BE49-F238E27FC236}">
                <a16:creationId xmlns:a16="http://schemas.microsoft.com/office/drawing/2014/main" id="{D56DDE97-585A-4E69-9BE9-ACC3E7EB96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0907" y="1710913"/>
            <a:ext cx="2445118" cy="2439893"/>
          </a:xfrm>
          <a:prstGeom prst="rect">
            <a:avLst/>
          </a:prstGeom>
        </p:spPr>
      </p:pic>
      <p:pic>
        <p:nvPicPr>
          <p:cNvPr id="1034" name="Picture 10" descr="Risultati immagini per tweet png">
            <a:extLst>
              <a:ext uri="{FF2B5EF4-FFF2-40B4-BE49-F238E27FC236}">
                <a16:creationId xmlns:a16="http://schemas.microsoft.com/office/drawing/2014/main" id="{1E685D82-9AE2-4D72-8566-228891B9A01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30116" y="4076721"/>
            <a:ext cx="2445118" cy="13754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Risultati immagini per tweet png">
            <a:extLst>
              <a:ext uri="{FF2B5EF4-FFF2-40B4-BE49-F238E27FC236}">
                <a16:creationId xmlns:a16="http://schemas.microsoft.com/office/drawing/2014/main" id="{0B8D0F01-4BD1-46B3-B057-81A8D25A674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4090" y="5026376"/>
            <a:ext cx="2445118" cy="13754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Risultati immagini per tweet png">
            <a:extLst>
              <a:ext uri="{FF2B5EF4-FFF2-40B4-BE49-F238E27FC236}">
                <a16:creationId xmlns:a16="http://schemas.microsoft.com/office/drawing/2014/main" id="{9D560999-9FC0-49DA-BE4C-3EF1646907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26660" y="4653136"/>
            <a:ext cx="2445118" cy="1375419"/>
          </a:xfrm>
          <a:prstGeom prst="rect">
            <a:avLst/>
          </a:prstGeom>
          <a:noFill/>
          <a:extLst>
            <a:ext uri="{909E8E84-426E-40DD-AFC4-6F175D3DCCD1}">
              <a14:hiddenFill xmlns:a14="http://schemas.microsoft.com/office/drawing/2010/main">
                <a:solidFill>
                  <a:srgbClr val="FFFFFF"/>
                </a:solidFill>
              </a14:hiddenFill>
            </a:ext>
          </a:extLst>
        </p:spPr>
      </p:pic>
      <p:pic>
        <p:nvPicPr>
          <p:cNvPr id="17" name="Immagine 16">
            <a:extLst>
              <a:ext uri="{FF2B5EF4-FFF2-40B4-BE49-F238E27FC236}">
                <a16:creationId xmlns:a16="http://schemas.microsoft.com/office/drawing/2014/main" id="{DB6A69F4-C1A9-4F80-ABCE-27F7A96768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94053" y="6309320"/>
            <a:ext cx="994771" cy="544990"/>
          </a:xfrm>
          <a:prstGeom prst="rect">
            <a:avLst/>
          </a:prstGeom>
        </p:spPr>
      </p:pic>
      <p:pic>
        <p:nvPicPr>
          <p:cNvPr id="10" name="Immagine 9">
            <a:extLst>
              <a:ext uri="{FF2B5EF4-FFF2-40B4-BE49-F238E27FC236}">
                <a16:creationId xmlns:a16="http://schemas.microsoft.com/office/drawing/2014/main" id="{D31AF0DE-30FC-432F-A7B9-1A291C6F09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94053" y="6320609"/>
            <a:ext cx="994771" cy="544990"/>
          </a:xfrm>
          <a:prstGeom prst="rect">
            <a:avLst/>
          </a:prstGeom>
        </p:spPr>
      </p:pic>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en-US" dirty="0"/>
              <a:t>CONCLUSIONI E SVILUPPI FUTURI</a:t>
            </a:r>
          </a:p>
        </p:txBody>
      </p:sp>
      <p:pic>
        <p:nvPicPr>
          <p:cNvPr id="4" name="Immagine 3">
            <a:extLst>
              <a:ext uri="{FF2B5EF4-FFF2-40B4-BE49-F238E27FC236}">
                <a16:creationId xmlns:a16="http://schemas.microsoft.com/office/drawing/2014/main" id="{B294617C-F09E-4D67-8D7B-F7CB193B80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94053" y="6309320"/>
            <a:ext cx="994771" cy="544990"/>
          </a:xfrm>
          <a:prstGeom prst="rect">
            <a:avLst/>
          </a:prstGeom>
        </p:spPr>
      </p:pic>
      <p:pic>
        <p:nvPicPr>
          <p:cNvPr id="5" name="Immagine 4">
            <a:extLst>
              <a:ext uri="{FF2B5EF4-FFF2-40B4-BE49-F238E27FC236}">
                <a16:creationId xmlns:a16="http://schemas.microsoft.com/office/drawing/2014/main" id="{A31EB87D-45B1-423F-A709-8FE202AAD4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94053" y="6320609"/>
            <a:ext cx="994771" cy="544990"/>
          </a:xfrm>
          <a:prstGeom prst="rect">
            <a:avLst/>
          </a:prstGeom>
        </p:spPr>
      </p:pic>
      <p:sp>
        <p:nvSpPr>
          <p:cNvPr id="3" name="CasellaDiTesto 2">
            <a:extLst>
              <a:ext uri="{FF2B5EF4-FFF2-40B4-BE49-F238E27FC236}">
                <a16:creationId xmlns:a16="http://schemas.microsoft.com/office/drawing/2014/main" id="{F887EC1D-E68D-4B04-A6C9-A7929A5A3039}"/>
              </a:ext>
            </a:extLst>
          </p:cNvPr>
          <p:cNvSpPr txBox="1"/>
          <p:nvPr/>
        </p:nvSpPr>
        <p:spPr>
          <a:xfrm>
            <a:off x="1522411" y="2204863"/>
            <a:ext cx="4176464" cy="3139321"/>
          </a:xfrm>
          <a:prstGeom prst="rect">
            <a:avLst/>
          </a:prstGeom>
          <a:noFill/>
        </p:spPr>
        <p:txBody>
          <a:bodyPr wrap="square" rtlCol="0">
            <a:spAutoFit/>
          </a:bodyPr>
          <a:lstStyle/>
          <a:p>
            <a:pPr marL="285750" indent="-285750">
              <a:buFont typeface="Arial" panose="020B0604020202020204" pitchFamily="34" charset="0"/>
              <a:buChar char="•"/>
            </a:pPr>
            <a:r>
              <a:rPr lang="it-IT" dirty="0"/>
              <a:t>Significatività delle informazioni estratte dalle comunità identificate tramite UGC</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Prestazioni migliori ottenute mediante l’applicazione di una pipeline composta da Louvain, HITS, LDA, SVM non lineare</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Caso di studio: Polarizzazione dell’opinione politica americana</a:t>
            </a:r>
          </a:p>
        </p:txBody>
      </p:sp>
      <p:sp>
        <p:nvSpPr>
          <p:cNvPr id="6" name="CasellaDiTesto 5">
            <a:extLst>
              <a:ext uri="{FF2B5EF4-FFF2-40B4-BE49-F238E27FC236}">
                <a16:creationId xmlns:a16="http://schemas.microsoft.com/office/drawing/2014/main" id="{154D3C52-9136-4ABB-98C8-AA0F07C0FF66}"/>
              </a:ext>
            </a:extLst>
          </p:cNvPr>
          <p:cNvSpPr txBox="1"/>
          <p:nvPr/>
        </p:nvSpPr>
        <p:spPr>
          <a:xfrm>
            <a:off x="6489950" y="2204863"/>
            <a:ext cx="4176464" cy="1754326"/>
          </a:xfrm>
          <a:prstGeom prst="rect">
            <a:avLst/>
          </a:prstGeom>
          <a:noFill/>
        </p:spPr>
        <p:txBody>
          <a:bodyPr wrap="square" rtlCol="0">
            <a:spAutoFit/>
          </a:bodyPr>
          <a:lstStyle/>
          <a:p>
            <a:pPr marL="285750" indent="-285750">
              <a:buFont typeface="Arial" panose="020B0604020202020204" pitchFamily="34" charset="0"/>
              <a:buChar char="•"/>
            </a:pPr>
            <a:r>
              <a:rPr lang="it-IT" dirty="0"/>
              <a:t>Segmentazione Tweet e identificazione entità rilevanti</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Analisi cross-domain </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Sistema di raccomandazione</a:t>
            </a:r>
          </a:p>
        </p:txBody>
      </p:sp>
      <p:pic>
        <p:nvPicPr>
          <p:cNvPr id="10" name="Immagine 9" descr="Immagine che contiene disegnando, stanza&#10;&#10;Descrizione generata automaticamente">
            <a:extLst>
              <a:ext uri="{FF2B5EF4-FFF2-40B4-BE49-F238E27FC236}">
                <a16:creationId xmlns:a16="http://schemas.microsoft.com/office/drawing/2014/main" id="{CFEC9A8F-5445-4FD5-A08F-DEB8DCB83B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940580">
            <a:off x="9347056" y="4697022"/>
            <a:ext cx="994772" cy="994772"/>
          </a:xfrm>
          <a:prstGeom prst="rect">
            <a:avLst/>
          </a:prstGeom>
        </p:spPr>
      </p:pic>
      <p:pic>
        <p:nvPicPr>
          <p:cNvPr id="12" name="Immagine 11" descr="Immagine che contiene disegnando&#10;&#10;Descrizione generata automaticamente">
            <a:extLst>
              <a:ext uri="{FF2B5EF4-FFF2-40B4-BE49-F238E27FC236}">
                <a16:creationId xmlns:a16="http://schemas.microsoft.com/office/drawing/2014/main" id="{21EC5883-0C0C-49ED-8D03-A3A8D646E7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515281">
            <a:off x="7046537" y="4774847"/>
            <a:ext cx="1226562" cy="1226562"/>
          </a:xfrm>
          <a:prstGeom prst="rect">
            <a:avLst/>
          </a:prstGeom>
        </p:spPr>
      </p:pic>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olo 2"/>
          <p:cNvSpPr>
            <a:spLocks noGrp="1"/>
          </p:cNvSpPr>
          <p:nvPr>
            <p:ph type="ctrTitle"/>
          </p:nvPr>
        </p:nvSpPr>
        <p:spPr>
          <a:xfrm>
            <a:off x="765820" y="1628800"/>
            <a:ext cx="8229600" cy="2536410"/>
          </a:xfrm>
        </p:spPr>
        <p:txBody>
          <a:bodyPr rtlCol="0">
            <a:normAutofit fontScale="90000"/>
          </a:bodyPr>
          <a:lstStyle/>
          <a:p>
            <a:r>
              <a:rPr lang="en-GB" dirty="0"/>
              <a:t>Social Network Analysis basata su Tecniche di Machine Learning</a:t>
            </a:r>
            <a:endParaRPr lang="en-US" dirty="0"/>
          </a:p>
        </p:txBody>
      </p:sp>
      <p:sp>
        <p:nvSpPr>
          <p:cNvPr id="4" name="Sottotitolo 3"/>
          <p:cNvSpPr>
            <a:spLocks noGrp="1"/>
          </p:cNvSpPr>
          <p:nvPr>
            <p:ph type="subTitle" idx="1"/>
          </p:nvPr>
        </p:nvSpPr>
        <p:spPr>
          <a:xfrm>
            <a:off x="909837" y="4469372"/>
            <a:ext cx="2082552" cy="543804"/>
          </a:xfrm>
        </p:spPr>
        <p:txBody>
          <a:bodyPr rtlCol="0">
            <a:normAutofit fontScale="62500" lnSpcReduction="20000"/>
          </a:bodyPr>
          <a:lstStyle/>
          <a:p>
            <a:r>
              <a:rPr lang="en-GB" dirty="0"/>
              <a:t>Relatore </a:t>
            </a:r>
          </a:p>
          <a:p>
            <a:endParaRPr lang="en-GB" dirty="0"/>
          </a:p>
          <a:p>
            <a:r>
              <a:rPr lang="en-GB" dirty="0"/>
              <a:t>Prof. A. Micarelli</a:t>
            </a:r>
            <a:endParaRPr lang="it-IT" dirty="0"/>
          </a:p>
        </p:txBody>
      </p:sp>
      <p:pic>
        <p:nvPicPr>
          <p:cNvPr id="5" name="Immagine 4">
            <a:extLst>
              <a:ext uri="{FF2B5EF4-FFF2-40B4-BE49-F238E27FC236}">
                <a16:creationId xmlns:a16="http://schemas.microsoft.com/office/drawing/2014/main" id="{8EFB7B79-21C5-4C86-B283-611B369DE0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748" y="-171400"/>
            <a:ext cx="3243079" cy="2164084"/>
          </a:xfrm>
          <a:prstGeom prst="rect">
            <a:avLst/>
          </a:prstGeom>
        </p:spPr>
      </p:pic>
      <p:pic>
        <p:nvPicPr>
          <p:cNvPr id="9" name="Immagine 8">
            <a:extLst>
              <a:ext uri="{FF2B5EF4-FFF2-40B4-BE49-F238E27FC236}">
                <a16:creationId xmlns:a16="http://schemas.microsoft.com/office/drawing/2014/main" id="{F8DFAE9D-03CE-4BB9-B868-CD69F8007E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6873" y="5952970"/>
            <a:ext cx="1651952" cy="905030"/>
          </a:xfrm>
          <a:prstGeom prst="rect">
            <a:avLst/>
          </a:prstGeom>
        </p:spPr>
      </p:pic>
      <p:sp>
        <p:nvSpPr>
          <p:cNvPr id="10" name="Sottotitolo 3">
            <a:extLst>
              <a:ext uri="{FF2B5EF4-FFF2-40B4-BE49-F238E27FC236}">
                <a16:creationId xmlns:a16="http://schemas.microsoft.com/office/drawing/2014/main" id="{AF077E46-36E7-477E-9A03-B491DBAE3AC6}"/>
              </a:ext>
            </a:extLst>
          </p:cNvPr>
          <p:cNvSpPr txBox="1">
            <a:spLocks/>
          </p:cNvSpPr>
          <p:nvPr/>
        </p:nvSpPr>
        <p:spPr>
          <a:xfrm>
            <a:off x="909836" y="5101314"/>
            <a:ext cx="2376264" cy="543804"/>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r>
              <a:rPr lang="en-GB" dirty="0"/>
              <a:t>Correlatore</a:t>
            </a:r>
          </a:p>
          <a:p>
            <a:endParaRPr lang="en-GB" dirty="0"/>
          </a:p>
          <a:p>
            <a:r>
              <a:rPr lang="en-GB" dirty="0"/>
              <a:t>Prof. G. Sansonetti</a:t>
            </a:r>
            <a:endParaRPr lang="it-IT" dirty="0"/>
          </a:p>
        </p:txBody>
      </p:sp>
      <p:sp>
        <p:nvSpPr>
          <p:cNvPr id="11" name="Sottotitolo 3">
            <a:extLst>
              <a:ext uri="{FF2B5EF4-FFF2-40B4-BE49-F238E27FC236}">
                <a16:creationId xmlns:a16="http://schemas.microsoft.com/office/drawing/2014/main" id="{EF98856F-8708-4245-AE7B-F264FDACB88C}"/>
              </a:ext>
            </a:extLst>
          </p:cNvPr>
          <p:cNvSpPr txBox="1">
            <a:spLocks/>
          </p:cNvSpPr>
          <p:nvPr/>
        </p:nvSpPr>
        <p:spPr>
          <a:xfrm>
            <a:off x="909836" y="5733256"/>
            <a:ext cx="1651952" cy="288032"/>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r>
              <a:rPr lang="en-GB" dirty="0"/>
              <a:t>A.A. 2018/2019</a:t>
            </a:r>
            <a:endParaRPr lang="it-IT" dirty="0"/>
          </a:p>
        </p:txBody>
      </p:sp>
      <p:sp>
        <p:nvSpPr>
          <p:cNvPr id="12" name="Sottotitolo 3">
            <a:extLst>
              <a:ext uri="{FF2B5EF4-FFF2-40B4-BE49-F238E27FC236}">
                <a16:creationId xmlns:a16="http://schemas.microsoft.com/office/drawing/2014/main" id="{93B6C7AE-E043-4FDD-A1CC-4EFAEBCCF2B6}"/>
              </a:ext>
            </a:extLst>
          </p:cNvPr>
          <p:cNvSpPr txBox="1">
            <a:spLocks/>
          </p:cNvSpPr>
          <p:nvPr/>
        </p:nvSpPr>
        <p:spPr>
          <a:xfrm>
            <a:off x="3718148" y="4525250"/>
            <a:ext cx="3813705" cy="975852"/>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pPr algn="ctr"/>
            <a:r>
              <a:rPr lang="en-GB" b="1" dirty="0"/>
              <a:t>LAUREANDO</a:t>
            </a:r>
          </a:p>
          <a:p>
            <a:pPr algn="ctr"/>
            <a:endParaRPr lang="en-GB" b="1" dirty="0"/>
          </a:p>
          <a:p>
            <a:pPr algn="ctr"/>
            <a:endParaRPr lang="en-GB" b="1" dirty="0"/>
          </a:p>
          <a:p>
            <a:pPr algn="ctr"/>
            <a:r>
              <a:rPr lang="en-GB" b="1" dirty="0"/>
              <a:t>ALESSANDRO DI LEONE</a:t>
            </a:r>
          </a:p>
          <a:p>
            <a:pPr algn="ctr"/>
            <a:endParaRPr lang="en-GB" b="1" dirty="0"/>
          </a:p>
          <a:p>
            <a:pPr algn="ctr"/>
            <a:r>
              <a:rPr lang="en-GB" b="1" dirty="0"/>
              <a:t>MATRICOLA 472999</a:t>
            </a:r>
            <a:endParaRPr lang="it-IT" b="1" dirty="0"/>
          </a:p>
        </p:txBody>
      </p:sp>
    </p:spTree>
    <p:extLst>
      <p:ext uri="{BB962C8B-B14F-4D97-AF65-F5344CB8AC3E}">
        <p14:creationId xmlns:p14="http://schemas.microsoft.com/office/powerpoint/2010/main" val="282795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F5B818-AFF0-4522-BC93-A2DE7BAE0F46}"/>
              </a:ext>
            </a:extLst>
          </p:cNvPr>
          <p:cNvSpPr>
            <a:spLocks noGrp="1"/>
          </p:cNvSpPr>
          <p:nvPr>
            <p:ph type="title"/>
          </p:nvPr>
        </p:nvSpPr>
        <p:spPr>
          <a:xfrm>
            <a:off x="1522391" y="620688"/>
            <a:ext cx="4464009" cy="682111"/>
          </a:xfrm>
        </p:spPr>
        <p:txBody>
          <a:bodyPr>
            <a:normAutofit fontScale="90000"/>
          </a:bodyPr>
          <a:lstStyle/>
          <a:p>
            <a:r>
              <a:rPr lang="en-US" sz="4200" dirty="0"/>
              <a:t>Research</a:t>
            </a:r>
            <a:r>
              <a:rPr lang="it-IT" sz="4200" dirty="0"/>
              <a:t> Question</a:t>
            </a:r>
            <a:endParaRPr lang="en-GB" sz="4200" dirty="0"/>
          </a:p>
        </p:txBody>
      </p:sp>
      <p:pic>
        <p:nvPicPr>
          <p:cNvPr id="10" name="Segnaposto contenuto 9">
            <a:extLst>
              <a:ext uri="{FF2B5EF4-FFF2-40B4-BE49-F238E27FC236}">
                <a16:creationId xmlns:a16="http://schemas.microsoft.com/office/drawing/2014/main" id="{E9D9DA9C-6739-4FF6-BE37-7A9BF5FFF1E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037143" y="4240945"/>
            <a:ext cx="2449139" cy="1719901"/>
          </a:xfrm>
        </p:spPr>
      </p:pic>
      <p:sp>
        <p:nvSpPr>
          <p:cNvPr id="11" name="Freccia in giù 10">
            <a:extLst>
              <a:ext uri="{FF2B5EF4-FFF2-40B4-BE49-F238E27FC236}">
                <a16:creationId xmlns:a16="http://schemas.microsoft.com/office/drawing/2014/main" id="{807F40CB-3341-483F-98C5-04DFE746BCCD}"/>
              </a:ext>
            </a:extLst>
          </p:cNvPr>
          <p:cNvSpPr/>
          <p:nvPr/>
        </p:nvSpPr>
        <p:spPr>
          <a:xfrm rot="17742322">
            <a:off x="4081594" y="4262357"/>
            <a:ext cx="565314" cy="682111"/>
          </a:xfrm>
          <a:prstGeom prst="downArrow">
            <a:avLst/>
          </a:prstGeom>
          <a:solidFill>
            <a:srgbClr val="325D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ccia in giù 16">
            <a:extLst>
              <a:ext uri="{FF2B5EF4-FFF2-40B4-BE49-F238E27FC236}">
                <a16:creationId xmlns:a16="http://schemas.microsoft.com/office/drawing/2014/main" id="{42678215-73B2-4372-BAA7-8F3886C745CF}"/>
              </a:ext>
            </a:extLst>
          </p:cNvPr>
          <p:cNvSpPr/>
          <p:nvPr/>
        </p:nvSpPr>
        <p:spPr>
          <a:xfrm rot="15370233">
            <a:off x="7866673" y="4363705"/>
            <a:ext cx="565314" cy="682111"/>
          </a:xfrm>
          <a:prstGeom prst="downArrow">
            <a:avLst/>
          </a:prstGeom>
          <a:solidFill>
            <a:srgbClr val="325D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Immagine 17">
            <a:extLst>
              <a:ext uri="{FF2B5EF4-FFF2-40B4-BE49-F238E27FC236}">
                <a16:creationId xmlns:a16="http://schemas.microsoft.com/office/drawing/2014/main" id="{8579130D-4C93-466E-A5A8-B1C6C3FD22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94053" y="6309320"/>
            <a:ext cx="994771" cy="544990"/>
          </a:xfrm>
          <a:prstGeom prst="rect">
            <a:avLst/>
          </a:prstGeom>
        </p:spPr>
      </p:pic>
      <p:pic>
        <p:nvPicPr>
          <p:cNvPr id="12" name="Immagine 11">
            <a:extLst>
              <a:ext uri="{FF2B5EF4-FFF2-40B4-BE49-F238E27FC236}">
                <a16:creationId xmlns:a16="http://schemas.microsoft.com/office/drawing/2014/main" id="{A3CC72E6-478B-44FB-88D3-20F52CF957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94053" y="6320609"/>
            <a:ext cx="994771" cy="544990"/>
          </a:xfrm>
          <a:prstGeom prst="rect">
            <a:avLst/>
          </a:prstGeom>
        </p:spPr>
      </p:pic>
      <p:sp>
        <p:nvSpPr>
          <p:cNvPr id="16" name="Titolo 1">
            <a:extLst>
              <a:ext uri="{FF2B5EF4-FFF2-40B4-BE49-F238E27FC236}">
                <a16:creationId xmlns:a16="http://schemas.microsoft.com/office/drawing/2014/main" id="{0C03D33D-0B68-4C9D-A40E-BF536C297E1F}"/>
              </a:ext>
            </a:extLst>
          </p:cNvPr>
          <p:cNvSpPr txBox="1">
            <a:spLocks/>
          </p:cNvSpPr>
          <p:nvPr/>
        </p:nvSpPr>
        <p:spPr>
          <a:xfrm>
            <a:off x="1539862" y="2066402"/>
            <a:ext cx="9289100" cy="6821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it-IT" sz="2800" dirty="0"/>
              <a:t>Le comunità di utenti individuate sulla base del contenuto da loro generato sui media online sono significative ai fini della social network analysis?</a:t>
            </a:r>
            <a:endParaRPr lang="en-GB" sz="2400" dirty="0"/>
          </a:p>
        </p:txBody>
      </p:sp>
      <p:pic>
        <p:nvPicPr>
          <p:cNvPr id="4" name="Immagine 3" descr="Immagine che contiene palla, stanza&#10;&#10;Descrizione generata automaticamente">
            <a:extLst>
              <a:ext uri="{FF2B5EF4-FFF2-40B4-BE49-F238E27FC236}">
                <a16:creationId xmlns:a16="http://schemas.microsoft.com/office/drawing/2014/main" id="{11DDD49D-FC99-40EB-9076-0E9BB5F2D3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1008" y="3088139"/>
            <a:ext cx="2263098" cy="2327927"/>
          </a:xfrm>
          <a:prstGeom prst="rect">
            <a:avLst/>
          </a:prstGeom>
        </p:spPr>
      </p:pic>
      <p:pic>
        <p:nvPicPr>
          <p:cNvPr id="5" name="Immagine 4">
            <a:extLst>
              <a:ext uri="{FF2B5EF4-FFF2-40B4-BE49-F238E27FC236}">
                <a16:creationId xmlns:a16="http://schemas.microsoft.com/office/drawing/2014/main" id="{EE8493C8-3649-49BE-9C21-533132084D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14720" y="3323808"/>
            <a:ext cx="1024965" cy="1024965"/>
          </a:xfrm>
          <a:prstGeom prst="rect">
            <a:avLst/>
          </a:prstGeom>
        </p:spPr>
      </p:pic>
      <p:pic>
        <p:nvPicPr>
          <p:cNvPr id="13" name="Immagine 12">
            <a:extLst>
              <a:ext uri="{FF2B5EF4-FFF2-40B4-BE49-F238E27FC236}">
                <a16:creationId xmlns:a16="http://schemas.microsoft.com/office/drawing/2014/main" id="{20A271EA-1138-4661-81A0-DE03E4F46D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86478" y="3913660"/>
            <a:ext cx="1024965" cy="1024965"/>
          </a:xfrm>
          <a:prstGeom prst="rect">
            <a:avLst/>
          </a:prstGeom>
        </p:spPr>
      </p:pic>
      <p:pic>
        <p:nvPicPr>
          <p:cNvPr id="14" name="Immagine 13">
            <a:extLst>
              <a:ext uri="{FF2B5EF4-FFF2-40B4-BE49-F238E27FC236}">
                <a16:creationId xmlns:a16="http://schemas.microsoft.com/office/drawing/2014/main" id="{628F4FA9-796D-455D-906C-3725E0209F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6798" y="4797152"/>
            <a:ext cx="1024965" cy="1024965"/>
          </a:xfrm>
          <a:prstGeom prst="rect">
            <a:avLst/>
          </a:prstGeom>
          <a:noFill/>
        </p:spPr>
      </p:pic>
    </p:spTree>
    <p:extLst>
      <p:ext uri="{BB962C8B-B14F-4D97-AF65-F5344CB8AC3E}">
        <p14:creationId xmlns:p14="http://schemas.microsoft.com/office/powerpoint/2010/main" val="398999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522413" y="332656"/>
            <a:ext cx="9144001" cy="1371600"/>
          </a:xfrm>
        </p:spPr>
        <p:txBody>
          <a:bodyPr rtlCol="0"/>
          <a:lstStyle/>
          <a:p>
            <a:pPr rtl="0"/>
            <a:r>
              <a:rPr lang="en-GB" dirty="0"/>
              <a:t>Architettura del Sistema</a:t>
            </a:r>
            <a:endParaRPr lang="en-US" dirty="0"/>
          </a:p>
        </p:txBody>
      </p:sp>
      <p:graphicFrame>
        <p:nvGraphicFramePr>
          <p:cNvPr id="3" name="Segnaposto contenuto 2" descr="Flusso alternato" title="SmartArt"/>
          <p:cNvGraphicFramePr>
            <a:graphicFrameLocks noGrp="1"/>
          </p:cNvGraphicFramePr>
          <p:nvPr>
            <p:ph idx="1"/>
            <p:extLst>
              <p:ext uri="{D42A27DB-BD31-4B8C-83A1-F6EECF244321}">
                <p14:modId xmlns:p14="http://schemas.microsoft.com/office/powerpoint/2010/main" val="2600048505"/>
              </p:ext>
            </p:extLst>
          </p:nvPr>
        </p:nvGraphicFramePr>
        <p:xfrm>
          <a:off x="1929801" y="1704256"/>
          <a:ext cx="9433048"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magine 4">
            <a:extLst>
              <a:ext uri="{FF2B5EF4-FFF2-40B4-BE49-F238E27FC236}">
                <a16:creationId xmlns:a16="http://schemas.microsoft.com/office/drawing/2014/main" id="{AC396844-288C-4732-8C80-8EE6CAB80BA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94053" y="6309320"/>
            <a:ext cx="994771" cy="544990"/>
          </a:xfrm>
          <a:prstGeom prst="rect">
            <a:avLst/>
          </a:prstGeom>
        </p:spPr>
      </p:pic>
      <p:pic>
        <p:nvPicPr>
          <p:cNvPr id="6" name="Immagine 5">
            <a:extLst>
              <a:ext uri="{FF2B5EF4-FFF2-40B4-BE49-F238E27FC236}">
                <a16:creationId xmlns:a16="http://schemas.microsoft.com/office/drawing/2014/main" id="{BD0822AA-958B-46F7-843A-391CE51DFA3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94053" y="6320609"/>
            <a:ext cx="994771" cy="544990"/>
          </a:xfrm>
          <a:prstGeom prst="rect">
            <a:avLst/>
          </a:prstGeom>
        </p:spPr>
      </p:pic>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11781D-3579-4ED4-814F-AA27A71916BF}"/>
              </a:ext>
            </a:extLst>
          </p:cNvPr>
          <p:cNvSpPr>
            <a:spLocks noGrp="1"/>
          </p:cNvSpPr>
          <p:nvPr>
            <p:ph type="title"/>
          </p:nvPr>
        </p:nvSpPr>
        <p:spPr>
          <a:xfrm>
            <a:off x="837828" y="1916832"/>
            <a:ext cx="3596607" cy="1287016"/>
          </a:xfrm>
          <a:prstGeom prst="rect">
            <a:avLst/>
          </a:prstGeom>
        </p:spPr>
        <p:txBody>
          <a:bodyPr anchor="b">
            <a:normAutofit/>
          </a:bodyPr>
          <a:lstStyle/>
          <a:p>
            <a:r>
              <a:rPr lang="it-IT" sz="3600" dirty="0">
                <a:solidFill>
                  <a:schemeClr val="tx1"/>
                </a:solidFill>
              </a:rPr>
              <a:t>Rete Centrata su singolo utente</a:t>
            </a:r>
            <a:endParaRPr lang="en-GB" sz="3600" dirty="0">
              <a:solidFill>
                <a:schemeClr val="tx1"/>
              </a:solidFill>
            </a:endParaRPr>
          </a:p>
        </p:txBody>
      </p:sp>
      <p:sp>
        <p:nvSpPr>
          <p:cNvPr id="3" name="Segnaposto contenuto 2">
            <a:extLst>
              <a:ext uri="{FF2B5EF4-FFF2-40B4-BE49-F238E27FC236}">
                <a16:creationId xmlns:a16="http://schemas.microsoft.com/office/drawing/2014/main" id="{390F4EFC-13E0-408C-90C5-3CEA1A80B788}"/>
              </a:ext>
            </a:extLst>
          </p:cNvPr>
          <p:cNvSpPr>
            <a:spLocks noGrp="1"/>
          </p:cNvSpPr>
          <p:nvPr>
            <p:ph type="body" sz="half" idx="2"/>
          </p:nvPr>
        </p:nvSpPr>
        <p:spPr>
          <a:xfrm>
            <a:off x="853036" y="3429000"/>
            <a:ext cx="4305272" cy="1440160"/>
          </a:xfrm>
          <a:prstGeom prst="rect">
            <a:avLst/>
          </a:prstGeom>
        </p:spPr>
        <p:txBody>
          <a:bodyPr>
            <a:normAutofit fontScale="92500"/>
          </a:bodyPr>
          <a:lstStyle/>
          <a:p>
            <a:r>
              <a:rPr lang="it-IT" sz="2400" dirty="0">
                <a:solidFill>
                  <a:schemeClr val="tx1"/>
                </a:solidFill>
              </a:rPr>
              <a:t>Nodi: Utenti</a:t>
            </a:r>
          </a:p>
          <a:p>
            <a:r>
              <a:rPr lang="it-IT" sz="2400" dirty="0">
                <a:solidFill>
                  <a:schemeClr val="tx1"/>
                </a:solidFill>
              </a:rPr>
              <a:t>Archi: Relazioni Follower-Following</a:t>
            </a:r>
          </a:p>
          <a:p>
            <a:r>
              <a:rPr lang="it-IT" sz="2400" dirty="0">
                <a:solidFill>
                  <a:schemeClr val="tx1"/>
                </a:solidFill>
              </a:rPr>
              <a:t>Grafo diretto</a:t>
            </a:r>
          </a:p>
        </p:txBody>
      </p:sp>
      <p:pic>
        <p:nvPicPr>
          <p:cNvPr id="6" name="Immagine 5">
            <a:extLst>
              <a:ext uri="{FF2B5EF4-FFF2-40B4-BE49-F238E27FC236}">
                <a16:creationId xmlns:a16="http://schemas.microsoft.com/office/drawing/2014/main" id="{E1171F5A-BD8B-4E8F-ABF8-9D30F52A75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94053" y="6309320"/>
            <a:ext cx="994771" cy="544990"/>
          </a:xfrm>
          <a:prstGeom prst="rect">
            <a:avLst/>
          </a:prstGeom>
        </p:spPr>
      </p:pic>
      <p:pic>
        <p:nvPicPr>
          <p:cNvPr id="5" name="Immagine 4" descr="Immagine che contiene mappa&#10;&#10;Descrizione generata automaticamente">
            <a:extLst>
              <a:ext uri="{FF2B5EF4-FFF2-40B4-BE49-F238E27FC236}">
                <a16:creationId xmlns:a16="http://schemas.microsoft.com/office/drawing/2014/main" id="{D506E245-0B5F-4A65-94F9-BEB5116BC1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6380" y="762000"/>
            <a:ext cx="5415228" cy="5334000"/>
          </a:xfrm>
          <a:prstGeom prst="rect">
            <a:avLst/>
          </a:prstGeom>
          <a:noFill/>
        </p:spPr>
      </p:pic>
      <p:pic>
        <p:nvPicPr>
          <p:cNvPr id="7" name="Immagine 6">
            <a:extLst>
              <a:ext uri="{FF2B5EF4-FFF2-40B4-BE49-F238E27FC236}">
                <a16:creationId xmlns:a16="http://schemas.microsoft.com/office/drawing/2014/main" id="{0D6552A7-3843-4A54-A469-510127E852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94053" y="6320609"/>
            <a:ext cx="994771" cy="544990"/>
          </a:xfrm>
          <a:prstGeom prst="rect">
            <a:avLst/>
          </a:prstGeom>
        </p:spPr>
      </p:pic>
    </p:spTree>
    <p:extLst>
      <p:ext uri="{BB962C8B-B14F-4D97-AF65-F5344CB8AC3E}">
        <p14:creationId xmlns:p14="http://schemas.microsoft.com/office/powerpoint/2010/main" val="352806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42544E-7F47-48BD-9537-78793707BA19}"/>
              </a:ext>
            </a:extLst>
          </p:cNvPr>
          <p:cNvSpPr>
            <a:spLocks noGrp="1"/>
          </p:cNvSpPr>
          <p:nvPr>
            <p:ph type="title"/>
          </p:nvPr>
        </p:nvSpPr>
        <p:spPr>
          <a:xfrm>
            <a:off x="1065213" y="838200"/>
            <a:ext cx="1870456" cy="638944"/>
          </a:xfrm>
        </p:spPr>
        <p:txBody>
          <a:bodyPr/>
          <a:lstStyle/>
          <a:p>
            <a:r>
              <a:rPr lang="it-IT" dirty="0"/>
              <a:t>Dataset</a:t>
            </a:r>
            <a:endParaRPr lang="en-GB" dirty="0"/>
          </a:p>
        </p:txBody>
      </p:sp>
      <p:sp>
        <p:nvSpPr>
          <p:cNvPr id="4" name="Segnaposto testo 3">
            <a:extLst>
              <a:ext uri="{FF2B5EF4-FFF2-40B4-BE49-F238E27FC236}">
                <a16:creationId xmlns:a16="http://schemas.microsoft.com/office/drawing/2014/main" id="{1B5DD7BB-2188-49F0-AD20-851458E3EA8B}"/>
              </a:ext>
            </a:extLst>
          </p:cNvPr>
          <p:cNvSpPr>
            <a:spLocks noGrp="1"/>
          </p:cNvSpPr>
          <p:nvPr>
            <p:ph type="body" sz="half" idx="2"/>
          </p:nvPr>
        </p:nvSpPr>
        <p:spPr>
          <a:xfrm>
            <a:off x="1051873" y="1981200"/>
            <a:ext cx="4694877" cy="4038600"/>
          </a:xfrm>
        </p:spPr>
        <p:txBody>
          <a:bodyPr>
            <a:normAutofit/>
          </a:bodyPr>
          <a:lstStyle/>
          <a:p>
            <a:pPr marL="285750" indent="-285750">
              <a:buFont typeface="Arial" panose="020B0604020202020204" pitchFamily="34" charset="0"/>
              <a:buChar char="•"/>
            </a:pPr>
            <a:r>
              <a:rPr lang="en-GB" sz="3000" dirty="0"/>
              <a:t>4.934.827  Tweet</a:t>
            </a:r>
          </a:p>
          <a:p>
            <a:pPr marL="285750" indent="-285750">
              <a:buFont typeface="Arial" panose="020B0604020202020204" pitchFamily="34" charset="0"/>
              <a:buChar char="•"/>
            </a:pPr>
            <a:endParaRPr lang="en-GB" sz="3000" dirty="0"/>
          </a:p>
          <a:p>
            <a:pPr marL="285750" indent="-285750">
              <a:buFont typeface="Arial" panose="020B0604020202020204" pitchFamily="34" charset="0"/>
              <a:buChar char="•"/>
            </a:pPr>
            <a:r>
              <a:rPr lang="en-GB" sz="3000" dirty="0"/>
              <a:t>1619 Utenti</a:t>
            </a:r>
          </a:p>
          <a:p>
            <a:pPr marL="285750" indent="-285750">
              <a:buFont typeface="Arial" panose="020B0604020202020204" pitchFamily="34" charset="0"/>
              <a:buChar char="•"/>
            </a:pPr>
            <a:endParaRPr lang="en-GB" sz="3000" dirty="0"/>
          </a:p>
          <a:p>
            <a:pPr marL="285750" indent="-285750">
              <a:buFont typeface="Arial" panose="020B0604020202020204" pitchFamily="34" charset="0"/>
              <a:buChar char="•"/>
            </a:pPr>
            <a:r>
              <a:rPr lang="en-GB" sz="3000" dirty="0"/>
              <a:t>793596 Concept Distinti</a:t>
            </a:r>
          </a:p>
          <a:p>
            <a:pPr marL="285750" indent="-285750">
              <a:buFont typeface="Arial" panose="020B0604020202020204" pitchFamily="34" charset="0"/>
              <a:buChar char="•"/>
            </a:pPr>
            <a:endParaRPr lang="en-GB" sz="3000" dirty="0"/>
          </a:p>
          <a:p>
            <a:pPr marL="285750" indent="-285750">
              <a:buFont typeface="Arial" panose="020B0604020202020204" pitchFamily="34" charset="0"/>
              <a:buChar char="•"/>
            </a:pPr>
            <a:r>
              <a:rPr lang="en-GB" sz="3000" dirty="0"/>
              <a:t>3.2 Gigabytes</a:t>
            </a:r>
          </a:p>
        </p:txBody>
      </p:sp>
      <p:pic>
        <p:nvPicPr>
          <p:cNvPr id="14" name="Segnaposto contenuto 13" descr="Immagine che contiene disegnando&#10;&#10;Descrizione generata automaticamente">
            <a:extLst>
              <a:ext uri="{FF2B5EF4-FFF2-40B4-BE49-F238E27FC236}">
                <a16:creationId xmlns:a16="http://schemas.microsoft.com/office/drawing/2014/main" id="{9C1E2D63-E89F-4259-8D34-0139F9E71B8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223412" y="4653136"/>
            <a:ext cx="3170583" cy="861257"/>
          </a:xfrm>
        </p:spPr>
      </p:pic>
      <p:pic>
        <p:nvPicPr>
          <p:cNvPr id="1026" name="Picture 2" descr="Risultati immagini per twitter png">
            <a:extLst>
              <a:ext uri="{FF2B5EF4-FFF2-40B4-BE49-F238E27FC236}">
                <a16:creationId xmlns:a16="http://schemas.microsoft.com/office/drawing/2014/main" id="{AAD43A46-37B2-45E7-A58F-2C36367D8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9581" y="700138"/>
            <a:ext cx="2067666" cy="20676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sultati immagini per python png">
            <a:extLst>
              <a:ext uri="{FF2B5EF4-FFF2-40B4-BE49-F238E27FC236}">
                <a16:creationId xmlns:a16="http://schemas.microsoft.com/office/drawing/2014/main" id="{4CD02498-7A52-4CCE-BA61-9C0A91D5C3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07791" y="888190"/>
            <a:ext cx="1698169" cy="1691562"/>
          </a:xfrm>
          <a:prstGeom prst="rect">
            <a:avLst/>
          </a:prstGeom>
          <a:noFill/>
          <a:extLst>
            <a:ext uri="{909E8E84-426E-40DD-AFC4-6F175D3DCCD1}">
              <a14:hiddenFill xmlns:a14="http://schemas.microsoft.com/office/drawing/2010/main">
                <a:solidFill>
                  <a:srgbClr val="FFFFFF"/>
                </a:solidFill>
              </a14:hiddenFill>
            </a:ext>
          </a:extLst>
        </p:spPr>
      </p:pic>
      <p:sp>
        <p:nvSpPr>
          <p:cNvPr id="17" name="CasellaDiTesto 16">
            <a:extLst>
              <a:ext uri="{FF2B5EF4-FFF2-40B4-BE49-F238E27FC236}">
                <a16:creationId xmlns:a16="http://schemas.microsoft.com/office/drawing/2014/main" id="{FF7BE655-DD27-4FF7-9F91-47DF60308B1F}"/>
              </a:ext>
            </a:extLst>
          </p:cNvPr>
          <p:cNvSpPr txBox="1"/>
          <p:nvPr/>
        </p:nvSpPr>
        <p:spPr>
          <a:xfrm>
            <a:off x="7390552" y="3310493"/>
            <a:ext cx="2836301" cy="553998"/>
          </a:xfrm>
          <a:prstGeom prst="rect">
            <a:avLst/>
          </a:prstGeom>
          <a:noFill/>
          <a:effectLst>
            <a:softEdge rad="88900"/>
          </a:effectLst>
        </p:spPr>
        <p:txBody>
          <a:bodyPr wrap="square" rtlCol="0">
            <a:spAutoFit/>
          </a:bodyPr>
          <a:lstStyle/>
          <a:p>
            <a:pPr algn="ctr"/>
            <a:r>
              <a:rPr lang="it-IT" sz="3000" i="1" dirty="0"/>
              <a:t>JSON</a:t>
            </a:r>
            <a:endParaRPr lang="en-GB" sz="3000" i="1" dirty="0"/>
          </a:p>
        </p:txBody>
      </p:sp>
      <p:pic>
        <p:nvPicPr>
          <p:cNvPr id="8" name="Immagine 7">
            <a:extLst>
              <a:ext uri="{FF2B5EF4-FFF2-40B4-BE49-F238E27FC236}">
                <a16:creationId xmlns:a16="http://schemas.microsoft.com/office/drawing/2014/main" id="{63FC8954-CEB7-4E97-A309-ED1E4F4DE3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94053" y="6320609"/>
            <a:ext cx="994771" cy="544990"/>
          </a:xfrm>
          <a:prstGeom prst="rect">
            <a:avLst/>
          </a:prstGeom>
        </p:spPr>
      </p:pic>
    </p:spTree>
    <p:extLst>
      <p:ext uri="{BB962C8B-B14F-4D97-AF65-F5344CB8AC3E}">
        <p14:creationId xmlns:p14="http://schemas.microsoft.com/office/powerpoint/2010/main" val="351082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B8A99E71-F56E-4124-8CB0-97B3B17B03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94053" y="6309320"/>
            <a:ext cx="994771" cy="544990"/>
          </a:xfrm>
          <a:prstGeom prst="rect">
            <a:avLst/>
          </a:prstGeom>
        </p:spPr>
      </p:pic>
      <p:sp>
        <p:nvSpPr>
          <p:cNvPr id="6" name="Titolo 1">
            <a:extLst>
              <a:ext uri="{FF2B5EF4-FFF2-40B4-BE49-F238E27FC236}">
                <a16:creationId xmlns:a16="http://schemas.microsoft.com/office/drawing/2014/main" id="{939AE5F8-462E-4818-BA4D-CC8BB3E181B2}"/>
              </a:ext>
            </a:extLst>
          </p:cNvPr>
          <p:cNvSpPr>
            <a:spLocks noGrp="1"/>
          </p:cNvSpPr>
          <p:nvPr>
            <p:ph type="title"/>
          </p:nvPr>
        </p:nvSpPr>
        <p:spPr>
          <a:xfrm>
            <a:off x="837828" y="556828"/>
            <a:ext cx="8424936" cy="710952"/>
          </a:xfrm>
          <a:prstGeom prst="rect">
            <a:avLst/>
          </a:prstGeom>
        </p:spPr>
        <p:txBody>
          <a:bodyPr anchor="b">
            <a:normAutofit fontScale="90000"/>
          </a:bodyPr>
          <a:lstStyle/>
          <a:p>
            <a:r>
              <a:rPr lang="it-IT" sz="3600" dirty="0">
                <a:solidFill>
                  <a:schemeClr val="tx1"/>
                </a:solidFill>
              </a:rPr>
              <a:t>Modellazione Relazioni Implicite tra Utenti</a:t>
            </a:r>
            <a:endParaRPr lang="en-GB" sz="3600" dirty="0">
              <a:solidFill>
                <a:schemeClr val="tx1"/>
              </a:solidFill>
            </a:endParaRPr>
          </a:p>
        </p:txBody>
      </p:sp>
      <p:pic>
        <p:nvPicPr>
          <p:cNvPr id="3" name="Elemento grafico 2" descr="Professore">
            <a:extLst>
              <a:ext uri="{FF2B5EF4-FFF2-40B4-BE49-F238E27FC236}">
                <a16:creationId xmlns:a16="http://schemas.microsoft.com/office/drawing/2014/main" id="{31AE4A7A-337D-4AC1-BBC2-19689520F6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50268" y="1825416"/>
            <a:ext cx="914400" cy="914400"/>
          </a:xfrm>
          <a:prstGeom prst="rect">
            <a:avLst/>
          </a:prstGeom>
        </p:spPr>
      </p:pic>
      <p:sp>
        <p:nvSpPr>
          <p:cNvPr id="4" name="CasellaDiTesto 3">
            <a:extLst>
              <a:ext uri="{FF2B5EF4-FFF2-40B4-BE49-F238E27FC236}">
                <a16:creationId xmlns:a16="http://schemas.microsoft.com/office/drawing/2014/main" id="{ABFE392F-02E4-4190-B034-9BF6F22D5E9D}"/>
              </a:ext>
            </a:extLst>
          </p:cNvPr>
          <p:cNvSpPr txBox="1"/>
          <p:nvPr/>
        </p:nvSpPr>
        <p:spPr>
          <a:xfrm>
            <a:off x="1235333" y="1474394"/>
            <a:ext cx="5251171" cy="1446550"/>
          </a:xfrm>
          <a:prstGeom prst="rect">
            <a:avLst/>
          </a:prstGeom>
          <a:noFill/>
        </p:spPr>
        <p:txBody>
          <a:bodyPr wrap="square" rtlCol="0">
            <a:spAutoFit/>
          </a:bodyPr>
          <a:lstStyle/>
          <a:p>
            <a:r>
              <a:rPr lang="it-IT" sz="8800" dirty="0"/>
              <a:t>@   </a:t>
            </a:r>
            <a:r>
              <a:rPr lang="it-IT" sz="4800" dirty="0"/>
              <a:t>MENTION</a:t>
            </a:r>
            <a:endParaRPr lang="en-GB" sz="4800" dirty="0"/>
          </a:p>
        </p:txBody>
      </p:sp>
      <p:sp>
        <p:nvSpPr>
          <p:cNvPr id="10" name="CasellaDiTesto 9">
            <a:extLst>
              <a:ext uri="{FF2B5EF4-FFF2-40B4-BE49-F238E27FC236}">
                <a16:creationId xmlns:a16="http://schemas.microsoft.com/office/drawing/2014/main" id="{1EFF08CD-7945-46CE-88C8-7E24273C1F9F}"/>
              </a:ext>
            </a:extLst>
          </p:cNvPr>
          <p:cNvSpPr txBox="1"/>
          <p:nvPr/>
        </p:nvSpPr>
        <p:spPr>
          <a:xfrm>
            <a:off x="1346323" y="3134901"/>
            <a:ext cx="4834401" cy="1446550"/>
          </a:xfrm>
          <a:prstGeom prst="rect">
            <a:avLst/>
          </a:prstGeom>
          <a:noFill/>
        </p:spPr>
        <p:txBody>
          <a:bodyPr wrap="square" rtlCol="0">
            <a:spAutoFit/>
          </a:bodyPr>
          <a:lstStyle/>
          <a:p>
            <a:r>
              <a:rPr lang="it-IT" sz="8800" dirty="0"/>
              <a:t>#  </a:t>
            </a:r>
            <a:r>
              <a:rPr lang="it-IT" sz="8800" b="1" dirty="0"/>
              <a:t>  </a:t>
            </a:r>
            <a:r>
              <a:rPr lang="it-IT" sz="4800" dirty="0"/>
              <a:t>HASHTAG</a:t>
            </a:r>
            <a:endParaRPr lang="en-GB" sz="4800" dirty="0"/>
          </a:p>
        </p:txBody>
      </p:sp>
      <p:sp>
        <p:nvSpPr>
          <p:cNvPr id="11" name="CasellaDiTesto 10">
            <a:extLst>
              <a:ext uri="{FF2B5EF4-FFF2-40B4-BE49-F238E27FC236}">
                <a16:creationId xmlns:a16="http://schemas.microsoft.com/office/drawing/2014/main" id="{F8BD39B6-6AAB-4AFC-95B2-EDDAB4B527E5}"/>
              </a:ext>
            </a:extLst>
          </p:cNvPr>
          <p:cNvSpPr txBox="1"/>
          <p:nvPr/>
        </p:nvSpPr>
        <p:spPr>
          <a:xfrm>
            <a:off x="1235333" y="4701870"/>
            <a:ext cx="5145127" cy="1446550"/>
          </a:xfrm>
          <a:prstGeom prst="rect">
            <a:avLst/>
          </a:prstGeom>
          <a:noFill/>
        </p:spPr>
        <p:txBody>
          <a:bodyPr wrap="square" rtlCol="0">
            <a:spAutoFit/>
          </a:bodyPr>
          <a:lstStyle/>
          <a:p>
            <a:r>
              <a:rPr lang="it-IT" sz="8800" dirty="0"/>
              <a:t>RT  </a:t>
            </a:r>
            <a:r>
              <a:rPr lang="it-IT" sz="4800" dirty="0"/>
              <a:t>RETWEET</a:t>
            </a:r>
            <a:endParaRPr lang="en-GB" sz="4800" dirty="0"/>
          </a:p>
        </p:txBody>
      </p:sp>
      <p:pic>
        <p:nvPicPr>
          <p:cNvPr id="8" name="Elemento grafico 7" descr="Cowboy">
            <a:extLst>
              <a:ext uri="{FF2B5EF4-FFF2-40B4-BE49-F238E27FC236}">
                <a16:creationId xmlns:a16="http://schemas.microsoft.com/office/drawing/2014/main" id="{E9BA2F60-63C7-4985-AE36-5D32DEC85B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24214" y="5056948"/>
            <a:ext cx="914400" cy="914400"/>
          </a:xfrm>
          <a:prstGeom prst="rect">
            <a:avLst/>
          </a:prstGeom>
        </p:spPr>
      </p:pic>
      <p:pic>
        <p:nvPicPr>
          <p:cNvPr id="12" name="Elemento grafico 11" descr="DJ">
            <a:extLst>
              <a:ext uri="{FF2B5EF4-FFF2-40B4-BE49-F238E27FC236}">
                <a16:creationId xmlns:a16="http://schemas.microsoft.com/office/drawing/2014/main" id="{15C58BD5-7B5A-469D-89C5-255C895B8A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63436" y="3622792"/>
            <a:ext cx="914400" cy="914400"/>
          </a:xfrm>
          <a:prstGeom prst="rect">
            <a:avLst/>
          </a:prstGeom>
        </p:spPr>
      </p:pic>
      <p:pic>
        <p:nvPicPr>
          <p:cNvPr id="14" name="Elemento grafico 13" descr="Veterinario">
            <a:extLst>
              <a:ext uri="{FF2B5EF4-FFF2-40B4-BE49-F238E27FC236}">
                <a16:creationId xmlns:a16="http://schemas.microsoft.com/office/drawing/2014/main" id="{CFDA85C1-F81F-4250-894B-3392ADEF4B8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23727" y="3532840"/>
            <a:ext cx="914401" cy="914401"/>
          </a:xfrm>
          <a:prstGeom prst="rect">
            <a:avLst/>
          </a:prstGeom>
        </p:spPr>
      </p:pic>
      <p:pic>
        <p:nvPicPr>
          <p:cNvPr id="16" name="Elemento grafico 15" descr="Programmatore">
            <a:extLst>
              <a:ext uri="{FF2B5EF4-FFF2-40B4-BE49-F238E27FC236}">
                <a16:creationId xmlns:a16="http://schemas.microsoft.com/office/drawing/2014/main" id="{BF6DCB7E-28E3-4067-A1B6-96AAD01B71B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429773" y="1860191"/>
            <a:ext cx="914400" cy="914400"/>
          </a:xfrm>
          <a:prstGeom prst="rect">
            <a:avLst/>
          </a:prstGeom>
        </p:spPr>
      </p:pic>
      <p:pic>
        <p:nvPicPr>
          <p:cNvPr id="18" name="Elemento grafico 17" descr="Impiegato">
            <a:extLst>
              <a:ext uri="{FF2B5EF4-FFF2-40B4-BE49-F238E27FC236}">
                <a16:creationId xmlns:a16="http://schemas.microsoft.com/office/drawing/2014/main" id="{BFDCD5BB-6AE1-4A07-8507-E873BD0C7CF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25010" y="5108474"/>
            <a:ext cx="914400" cy="914400"/>
          </a:xfrm>
          <a:prstGeom prst="rect">
            <a:avLst/>
          </a:prstGeom>
        </p:spPr>
      </p:pic>
      <p:sp>
        <p:nvSpPr>
          <p:cNvPr id="23" name="Freccia in giù 22">
            <a:extLst>
              <a:ext uri="{FF2B5EF4-FFF2-40B4-BE49-F238E27FC236}">
                <a16:creationId xmlns:a16="http://schemas.microsoft.com/office/drawing/2014/main" id="{A9412E6C-DD35-486D-8085-4E097FD1E1DF}"/>
              </a:ext>
            </a:extLst>
          </p:cNvPr>
          <p:cNvSpPr/>
          <p:nvPr/>
        </p:nvSpPr>
        <p:spPr>
          <a:xfrm rot="16200000">
            <a:off x="9065726" y="1554386"/>
            <a:ext cx="648072" cy="1618216"/>
          </a:xfrm>
          <a:prstGeom prst="downArrow">
            <a:avLst/>
          </a:prstGeom>
          <a:solidFill>
            <a:srgbClr val="325D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ccia in giù 24">
            <a:extLst>
              <a:ext uri="{FF2B5EF4-FFF2-40B4-BE49-F238E27FC236}">
                <a16:creationId xmlns:a16="http://schemas.microsoft.com/office/drawing/2014/main" id="{3ABF7CD8-5D63-4370-9AB4-3C0F258550EE}"/>
              </a:ext>
            </a:extLst>
          </p:cNvPr>
          <p:cNvSpPr/>
          <p:nvPr/>
        </p:nvSpPr>
        <p:spPr>
          <a:xfrm rot="16200000">
            <a:off x="9065726" y="3451754"/>
            <a:ext cx="648072" cy="1618216"/>
          </a:xfrm>
          <a:prstGeom prst="downArrow">
            <a:avLst/>
          </a:prstGeom>
          <a:solidFill>
            <a:srgbClr val="325D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Freccia in giù 26">
            <a:extLst>
              <a:ext uri="{FF2B5EF4-FFF2-40B4-BE49-F238E27FC236}">
                <a16:creationId xmlns:a16="http://schemas.microsoft.com/office/drawing/2014/main" id="{106B298F-3FB3-4860-85AD-B1241B7C22E1}"/>
              </a:ext>
            </a:extLst>
          </p:cNvPr>
          <p:cNvSpPr/>
          <p:nvPr/>
        </p:nvSpPr>
        <p:spPr>
          <a:xfrm rot="5400000">
            <a:off x="9064937" y="5102353"/>
            <a:ext cx="628551" cy="1463583"/>
          </a:xfrm>
          <a:prstGeom prst="downArrow">
            <a:avLst/>
          </a:prstGeom>
          <a:solidFill>
            <a:srgbClr val="325D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CasellaDiTesto 19">
            <a:extLst>
              <a:ext uri="{FF2B5EF4-FFF2-40B4-BE49-F238E27FC236}">
                <a16:creationId xmlns:a16="http://schemas.microsoft.com/office/drawing/2014/main" id="{5C6196DB-C61E-4D66-AF0D-F6BDA735AB4D}"/>
              </a:ext>
            </a:extLst>
          </p:cNvPr>
          <p:cNvSpPr txBox="1"/>
          <p:nvPr/>
        </p:nvSpPr>
        <p:spPr>
          <a:xfrm>
            <a:off x="9144156" y="5634089"/>
            <a:ext cx="1009698" cy="400110"/>
          </a:xfrm>
          <a:prstGeom prst="rect">
            <a:avLst/>
          </a:prstGeom>
          <a:noFill/>
        </p:spPr>
        <p:txBody>
          <a:bodyPr wrap="square" rtlCol="0">
            <a:spAutoFit/>
          </a:bodyPr>
          <a:lstStyle/>
          <a:p>
            <a:r>
              <a:rPr lang="it-IT" sz="2000" dirty="0"/>
              <a:t>@ V2</a:t>
            </a:r>
            <a:endParaRPr lang="en-GB" sz="2000" dirty="0"/>
          </a:p>
        </p:txBody>
      </p:sp>
      <p:sp>
        <p:nvSpPr>
          <p:cNvPr id="21" name="Fumetto: rettangolo con angoli arrotondati 20">
            <a:extLst>
              <a:ext uri="{FF2B5EF4-FFF2-40B4-BE49-F238E27FC236}">
                <a16:creationId xmlns:a16="http://schemas.microsoft.com/office/drawing/2014/main" id="{573BC709-989F-43CD-8428-FED19FEBB854}"/>
              </a:ext>
            </a:extLst>
          </p:cNvPr>
          <p:cNvSpPr/>
          <p:nvPr/>
        </p:nvSpPr>
        <p:spPr>
          <a:xfrm>
            <a:off x="8344173" y="1612011"/>
            <a:ext cx="864096" cy="389476"/>
          </a:xfrm>
          <a:prstGeom prst="wedgeRoundRectCallout">
            <a:avLst>
              <a:gd name="adj1" fmla="val -73679"/>
              <a:gd name="adj2" fmla="val 51196"/>
              <a:gd name="adj3" fmla="val 16667"/>
            </a:avLst>
          </a:prstGeom>
          <a:solidFill>
            <a:srgbClr val="325D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@u2</a:t>
            </a:r>
            <a:endParaRPr lang="en-GB" dirty="0"/>
          </a:p>
        </p:txBody>
      </p:sp>
      <p:sp>
        <p:nvSpPr>
          <p:cNvPr id="28" name="Fumetto: rettangolo con angoli arrotondati 27">
            <a:extLst>
              <a:ext uri="{FF2B5EF4-FFF2-40B4-BE49-F238E27FC236}">
                <a16:creationId xmlns:a16="http://schemas.microsoft.com/office/drawing/2014/main" id="{3F1A6742-22E7-47AE-8F57-EB735DEED3A0}"/>
              </a:ext>
            </a:extLst>
          </p:cNvPr>
          <p:cNvSpPr/>
          <p:nvPr/>
        </p:nvSpPr>
        <p:spPr>
          <a:xfrm>
            <a:off x="8263779" y="3250668"/>
            <a:ext cx="864096" cy="389476"/>
          </a:xfrm>
          <a:prstGeom prst="wedgeRoundRectCallout">
            <a:avLst>
              <a:gd name="adj1" fmla="val -77272"/>
              <a:gd name="adj2" fmla="val 50762"/>
              <a:gd name="adj3" fmla="val 16667"/>
            </a:avLst>
          </a:prstGeom>
          <a:solidFill>
            <a:srgbClr val="325D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#RM</a:t>
            </a:r>
            <a:endParaRPr lang="en-GB" dirty="0"/>
          </a:p>
        </p:txBody>
      </p:sp>
      <p:sp>
        <p:nvSpPr>
          <p:cNvPr id="29" name="Fumetto: rettangolo con angoli arrotondati 28">
            <a:extLst>
              <a:ext uri="{FF2B5EF4-FFF2-40B4-BE49-F238E27FC236}">
                <a16:creationId xmlns:a16="http://schemas.microsoft.com/office/drawing/2014/main" id="{9FE1A2ED-C529-4830-918D-8B93CE7C4243}"/>
              </a:ext>
            </a:extLst>
          </p:cNvPr>
          <p:cNvSpPr/>
          <p:nvPr/>
        </p:nvSpPr>
        <p:spPr>
          <a:xfrm>
            <a:off x="9886867" y="3197723"/>
            <a:ext cx="864096" cy="389476"/>
          </a:xfrm>
          <a:prstGeom prst="wedgeRoundRectCallout">
            <a:avLst>
              <a:gd name="adj1" fmla="val 40896"/>
              <a:gd name="adj2" fmla="val 78152"/>
              <a:gd name="adj3" fmla="val 16667"/>
            </a:avLst>
          </a:prstGeom>
          <a:solidFill>
            <a:srgbClr val="325D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#RM</a:t>
            </a:r>
            <a:endParaRPr lang="en-GB" dirty="0"/>
          </a:p>
        </p:txBody>
      </p:sp>
      <p:sp>
        <p:nvSpPr>
          <p:cNvPr id="30" name="CasellaDiTesto 29">
            <a:extLst>
              <a:ext uri="{FF2B5EF4-FFF2-40B4-BE49-F238E27FC236}">
                <a16:creationId xmlns:a16="http://schemas.microsoft.com/office/drawing/2014/main" id="{AF7D2E2F-11F0-4F76-9ECE-9B1A29E36E48}"/>
              </a:ext>
            </a:extLst>
          </p:cNvPr>
          <p:cNvSpPr txBox="1"/>
          <p:nvPr/>
        </p:nvSpPr>
        <p:spPr>
          <a:xfrm>
            <a:off x="8335787" y="3625046"/>
            <a:ext cx="720080" cy="369332"/>
          </a:xfrm>
          <a:prstGeom prst="rect">
            <a:avLst/>
          </a:prstGeom>
          <a:noFill/>
        </p:spPr>
        <p:txBody>
          <a:bodyPr wrap="square" rtlCol="0">
            <a:spAutoFit/>
          </a:bodyPr>
          <a:lstStyle/>
          <a:p>
            <a:r>
              <a:rPr lang="it-IT" dirty="0"/>
              <a:t>12.00</a:t>
            </a:r>
            <a:endParaRPr lang="en-GB" dirty="0"/>
          </a:p>
        </p:txBody>
      </p:sp>
      <p:sp>
        <p:nvSpPr>
          <p:cNvPr id="31" name="CasellaDiTesto 30">
            <a:extLst>
              <a:ext uri="{FF2B5EF4-FFF2-40B4-BE49-F238E27FC236}">
                <a16:creationId xmlns:a16="http://schemas.microsoft.com/office/drawing/2014/main" id="{24188283-9EAF-418B-ACAD-7B106CC06E4D}"/>
              </a:ext>
            </a:extLst>
          </p:cNvPr>
          <p:cNvSpPr txBox="1"/>
          <p:nvPr/>
        </p:nvSpPr>
        <p:spPr>
          <a:xfrm>
            <a:off x="9849641" y="3576983"/>
            <a:ext cx="720080" cy="369332"/>
          </a:xfrm>
          <a:prstGeom prst="rect">
            <a:avLst/>
          </a:prstGeom>
          <a:noFill/>
        </p:spPr>
        <p:txBody>
          <a:bodyPr wrap="square" rtlCol="0">
            <a:spAutoFit/>
          </a:bodyPr>
          <a:lstStyle/>
          <a:p>
            <a:r>
              <a:rPr lang="it-IT" dirty="0"/>
              <a:t>14.00</a:t>
            </a:r>
            <a:endParaRPr lang="en-GB" dirty="0"/>
          </a:p>
        </p:txBody>
      </p:sp>
      <p:sp>
        <p:nvSpPr>
          <p:cNvPr id="22" name="CasellaDiTesto 21">
            <a:extLst>
              <a:ext uri="{FF2B5EF4-FFF2-40B4-BE49-F238E27FC236}">
                <a16:creationId xmlns:a16="http://schemas.microsoft.com/office/drawing/2014/main" id="{6F8A9DC8-C12C-481C-93AA-95939FAD90D0}"/>
              </a:ext>
            </a:extLst>
          </p:cNvPr>
          <p:cNvSpPr txBox="1"/>
          <p:nvPr/>
        </p:nvSpPr>
        <p:spPr>
          <a:xfrm>
            <a:off x="7681713" y="2695387"/>
            <a:ext cx="536847" cy="369332"/>
          </a:xfrm>
          <a:prstGeom prst="rect">
            <a:avLst/>
          </a:prstGeom>
          <a:noFill/>
        </p:spPr>
        <p:txBody>
          <a:bodyPr wrap="square" rtlCol="0">
            <a:spAutoFit/>
          </a:bodyPr>
          <a:lstStyle/>
          <a:p>
            <a:r>
              <a:rPr lang="it-IT" dirty="0"/>
              <a:t>U1</a:t>
            </a:r>
            <a:endParaRPr lang="en-GB" dirty="0"/>
          </a:p>
        </p:txBody>
      </p:sp>
      <p:sp>
        <p:nvSpPr>
          <p:cNvPr id="24" name="CasellaDiTesto 23">
            <a:extLst>
              <a:ext uri="{FF2B5EF4-FFF2-40B4-BE49-F238E27FC236}">
                <a16:creationId xmlns:a16="http://schemas.microsoft.com/office/drawing/2014/main" id="{39CBEBF3-8AE5-432A-ADF9-A92595235C4F}"/>
              </a:ext>
            </a:extLst>
          </p:cNvPr>
          <p:cNvSpPr txBox="1"/>
          <p:nvPr/>
        </p:nvSpPr>
        <p:spPr>
          <a:xfrm>
            <a:off x="7618549" y="4305938"/>
            <a:ext cx="536847" cy="369332"/>
          </a:xfrm>
          <a:prstGeom prst="rect">
            <a:avLst/>
          </a:prstGeom>
          <a:noFill/>
        </p:spPr>
        <p:txBody>
          <a:bodyPr wrap="square" rtlCol="0">
            <a:spAutoFit/>
          </a:bodyPr>
          <a:lstStyle/>
          <a:p>
            <a:r>
              <a:rPr lang="it-IT" dirty="0"/>
              <a:t>U1</a:t>
            </a:r>
            <a:endParaRPr lang="en-GB" dirty="0"/>
          </a:p>
        </p:txBody>
      </p:sp>
      <p:sp>
        <p:nvSpPr>
          <p:cNvPr id="26" name="CasellaDiTesto 25">
            <a:extLst>
              <a:ext uri="{FF2B5EF4-FFF2-40B4-BE49-F238E27FC236}">
                <a16:creationId xmlns:a16="http://schemas.microsoft.com/office/drawing/2014/main" id="{01842404-F158-4FBB-8592-F3F30D4A9B09}"/>
              </a:ext>
            </a:extLst>
          </p:cNvPr>
          <p:cNvSpPr txBox="1"/>
          <p:nvPr/>
        </p:nvSpPr>
        <p:spPr>
          <a:xfrm>
            <a:off x="7651584" y="5971348"/>
            <a:ext cx="536847" cy="369332"/>
          </a:xfrm>
          <a:prstGeom prst="rect">
            <a:avLst/>
          </a:prstGeom>
          <a:noFill/>
        </p:spPr>
        <p:txBody>
          <a:bodyPr wrap="square" rtlCol="0">
            <a:spAutoFit/>
          </a:bodyPr>
          <a:lstStyle/>
          <a:p>
            <a:r>
              <a:rPr lang="it-IT" dirty="0"/>
              <a:t>U1</a:t>
            </a:r>
            <a:endParaRPr lang="en-GB" dirty="0"/>
          </a:p>
        </p:txBody>
      </p:sp>
      <p:sp>
        <p:nvSpPr>
          <p:cNvPr id="32" name="CasellaDiTesto 31">
            <a:extLst>
              <a:ext uri="{FF2B5EF4-FFF2-40B4-BE49-F238E27FC236}">
                <a16:creationId xmlns:a16="http://schemas.microsoft.com/office/drawing/2014/main" id="{796040F2-E6F6-4FE0-B2A6-4A7A5F230CE1}"/>
              </a:ext>
            </a:extLst>
          </p:cNvPr>
          <p:cNvSpPr txBox="1"/>
          <p:nvPr/>
        </p:nvSpPr>
        <p:spPr>
          <a:xfrm>
            <a:off x="10952128" y="2683734"/>
            <a:ext cx="536847" cy="369332"/>
          </a:xfrm>
          <a:prstGeom prst="rect">
            <a:avLst/>
          </a:prstGeom>
          <a:noFill/>
        </p:spPr>
        <p:txBody>
          <a:bodyPr wrap="square" rtlCol="0">
            <a:spAutoFit/>
          </a:bodyPr>
          <a:lstStyle/>
          <a:p>
            <a:r>
              <a:rPr lang="it-IT" dirty="0"/>
              <a:t>V2</a:t>
            </a:r>
            <a:endParaRPr lang="en-GB" dirty="0"/>
          </a:p>
        </p:txBody>
      </p:sp>
      <p:sp>
        <p:nvSpPr>
          <p:cNvPr id="33" name="CasellaDiTesto 32">
            <a:extLst>
              <a:ext uri="{FF2B5EF4-FFF2-40B4-BE49-F238E27FC236}">
                <a16:creationId xmlns:a16="http://schemas.microsoft.com/office/drawing/2014/main" id="{FC2BAD28-8C7D-4F9E-89FD-FF84A9601A11}"/>
              </a:ext>
            </a:extLst>
          </p:cNvPr>
          <p:cNvSpPr txBox="1"/>
          <p:nvPr/>
        </p:nvSpPr>
        <p:spPr>
          <a:xfrm>
            <a:off x="10975716" y="4377830"/>
            <a:ext cx="536847" cy="369332"/>
          </a:xfrm>
          <a:prstGeom prst="rect">
            <a:avLst/>
          </a:prstGeom>
          <a:noFill/>
        </p:spPr>
        <p:txBody>
          <a:bodyPr wrap="square" rtlCol="0">
            <a:spAutoFit/>
          </a:bodyPr>
          <a:lstStyle/>
          <a:p>
            <a:r>
              <a:rPr lang="it-IT" dirty="0"/>
              <a:t>V2</a:t>
            </a:r>
            <a:endParaRPr lang="en-GB" dirty="0"/>
          </a:p>
        </p:txBody>
      </p:sp>
      <p:sp>
        <p:nvSpPr>
          <p:cNvPr id="34" name="CasellaDiTesto 33">
            <a:extLst>
              <a:ext uri="{FF2B5EF4-FFF2-40B4-BE49-F238E27FC236}">
                <a16:creationId xmlns:a16="http://schemas.microsoft.com/office/drawing/2014/main" id="{A8883A70-5663-497E-9C08-517143663CCB}"/>
              </a:ext>
            </a:extLst>
          </p:cNvPr>
          <p:cNvSpPr txBox="1"/>
          <p:nvPr/>
        </p:nvSpPr>
        <p:spPr>
          <a:xfrm>
            <a:off x="10952127" y="5867085"/>
            <a:ext cx="536847" cy="369332"/>
          </a:xfrm>
          <a:prstGeom prst="rect">
            <a:avLst/>
          </a:prstGeom>
          <a:noFill/>
        </p:spPr>
        <p:txBody>
          <a:bodyPr wrap="square" rtlCol="0">
            <a:spAutoFit/>
          </a:bodyPr>
          <a:lstStyle/>
          <a:p>
            <a:r>
              <a:rPr lang="it-IT" dirty="0"/>
              <a:t>V2</a:t>
            </a:r>
            <a:endParaRPr lang="en-GB" dirty="0"/>
          </a:p>
        </p:txBody>
      </p:sp>
      <p:cxnSp>
        <p:nvCxnSpPr>
          <p:cNvPr id="7" name="Connettore diritto 6">
            <a:extLst>
              <a:ext uri="{FF2B5EF4-FFF2-40B4-BE49-F238E27FC236}">
                <a16:creationId xmlns:a16="http://schemas.microsoft.com/office/drawing/2014/main" id="{F70D52C9-BF0D-476C-8A80-FF6AA68DF533}"/>
              </a:ext>
            </a:extLst>
          </p:cNvPr>
          <p:cNvCxnSpPr/>
          <p:nvPr/>
        </p:nvCxnSpPr>
        <p:spPr>
          <a:xfrm flipV="1">
            <a:off x="549796" y="3044054"/>
            <a:ext cx="11141642" cy="993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803739EB-F751-433A-8637-EA47DA9101C6}"/>
              </a:ext>
            </a:extLst>
          </p:cNvPr>
          <p:cNvCxnSpPr/>
          <p:nvPr/>
        </p:nvCxnSpPr>
        <p:spPr>
          <a:xfrm flipV="1">
            <a:off x="612171" y="4760067"/>
            <a:ext cx="11141642" cy="993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Fumetto: rettangolo con angoli arrotondati 36">
            <a:extLst>
              <a:ext uri="{FF2B5EF4-FFF2-40B4-BE49-F238E27FC236}">
                <a16:creationId xmlns:a16="http://schemas.microsoft.com/office/drawing/2014/main" id="{6D3ABB8F-181C-4D63-A5B6-5DA9A8A18CC1}"/>
              </a:ext>
            </a:extLst>
          </p:cNvPr>
          <p:cNvSpPr/>
          <p:nvPr/>
        </p:nvSpPr>
        <p:spPr>
          <a:xfrm>
            <a:off x="8398668" y="5029470"/>
            <a:ext cx="864096" cy="389476"/>
          </a:xfrm>
          <a:prstGeom prst="wedgeRoundRectCallout">
            <a:avLst>
              <a:gd name="adj1" fmla="val -77272"/>
              <a:gd name="adj2" fmla="val 50762"/>
              <a:gd name="adj3" fmla="val 16667"/>
            </a:avLst>
          </a:prstGeom>
          <a:solidFill>
            <a:srgbClr val="325D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RT</a:t>
            </a:r>
            <a:endParaRPr lang="en-GB" dirty="0"/>
          </a:p>
        </p:txBody>
      </p:sp>
      <p:pic>
        <p:nvPicPr>
          <p:cNvPr id="38" name="Immagine 37">
            <a:extLst>
              <a:ext uri="{FF2B5EF4-FFF2-40B4-BE49-F238E27FC236}">
                <a16:creationId xmlns:a16="http://schemas.microsoft.com/office/drawing/2014/main" id="{1EDC7E2E-EB35-434C-89A1-7FBD509747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94053" y="6320609"/>
            <a:ext cx="994771" cy="544990"/>
          </a:xfrm>
          <a:prstGeom prst="rect">
            <a:avLst/>
          </a:prstGeom>
        </p:spPr>
      </p:pic>
    </p:spTree>
    <p:extLst>
      <p:ext uri="{BB962C8B-B14F-4D97-AF65-F5344CB8AC3E}">
        <p14:creationId xmlns:p14="http://schemas.microsoft.com/office/powerpoint/2010/main" val="399984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06B375-E92E-42A3-A797-B44EA2C37FF2}"/>
              </a:ext>
            </a:extLst>
          </p:cNvPr>
          <p:cNvSpPr>
            <a:spLocks noGrp="1"/>
          </p:cNvSpPr>
          <p:nvPr>
            <p:ph type="title"/>
          </p:nvPr>
        </p:nvSpPr>
        <p:spPr>
          <a:xfrm>
            <a:off x="909836" y="1124744"/>
            <a:ext cx="3596607" cy="638944"/>
          </a:xfrm>
          <a:prstGeom prst="rect">
            <a:avLst/>
          </a:prstGeom>
        </p:spPr>
        <p:txBody>
          <a:bodyPr anchor="b">
            <a:normAutofit/>
          </a:bodyPr>
          <a:lstStyle/>
          <a:p>
            <a:r>
              <a:rPr lang="it-IT" sz="3600" dirty="0">
                <a:solidFill>
                  <a:schemeClr val="tx1"/>
                </a:solidFill>
              </a:rPr>
              <a:t>Comunità</a:t>
            </a:r>
            <a:endParaRPr lang="en-GB" sz="3600" dirty="0">
              <a:solidFill>
                <a:schemeClr val="tx1"/>
              </a:solidFill>
            </a:endParaRPr>
          </a:p>
        </p:txBody>
      </p:sp>
      <p:pic>
        <p:nvPicPr>
          <p:cNvPr id="6" name="Segnaposto contenuto 5" descr="Immagine che contiene bianco, tavolo, largo, piatto&#10;&#10;Descrizione generata automaticamente">
            <a:extLst>
              <a:ext uri="{FF2B5EF4-FFF2-40B4-BE49-F238E27FC236}">
                <a16:creationId xmlns:a16="http://schemas.microsoft.com/office/drawing/2014/main" id="{9495EC5E-79D5-4AA3-8963-12B49BDA170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80664" y="0"/>
            <a:ext cx="6908161" cy="6858000"/>
          </a:xfrm>
          <a:prstGeom prst="rect">
            <a:avLst/>
          </a:prstGeom>
          <a:noFill/>
        </p:spPr>
      </p:pic>
      <p:sp>
        <p:nvSpPr>
          <p:cNvPr id="4" name="Segnaposto testo 3">
            <a:extLst>
              <a:ext uri="{FF2B5EF4-FFF2-40B4-BE49-F238E27FC236}">
                <a16:creationId xmlns:a16="http://schemas.microsoft.com/office/drawing/2014/main" id="{84CB16BC-19F4-43FD-94E5-1425A548C149}"/>
              </a:ext>
            </a:extLst>
          </p:cNvPr>
          <p:cNvSpPr>
            <a:spLocks noGrp="1"/>
          </p:cNvSpPr>
          <p:nvPr>
            <p:ph type="body" sz="half" idx="2"/>
          </p:nvPr>
        </p:nvSpPr>
        <p:spPr>
          <a:xfrm>
            <a:off x="735523" y="2996952"/>
            <a:ext cx="3945232" cy="1368152"/>
          </a:xfrm>
          <a:prstGeom prst="rect">
            <a:avLst/>
          </a:prstGeom>
        </p:spPr>
        <p:txBody>
          <a:bodyPr>
            <a:normAutofit fontScale="92500"/>
          </a:bodyPr>
          <a:lstStyle/>
          <a:p>
            <a:pPr algn="ctr"/>
            <a:r>
              <a:rPr lang="it-IT" sz="2800" dirty="0"/>
              <a:t>Tre comunità identificate tramite l’applicazione      dell’ Algoritmo di Louvain.</a:t>
            </a:r>
            <a:endParaRPr lang="en-GB" sz="2800" dirty="0">
              <a:solidFill>
                <a:schemeClr val="tx1"/>
              </a:solidFill>
            </a:endParaRPr>
          </a:p>
        </p:txBody>
      </p:sp>
      <p:pic>
        <p:nvPicPr>
          <p:cNvPr id="5" name="Immagine 4">
            <a:extLst>
              <a:ext uri="{FF2B5EF4-FFF2-40B4-BE49-F238E27FC236}">
                <a16:creationId xmlns:a16="http://schemas.microsoft.com/office/drawing/2014/main" id="{35CCA563-3512-4931-87DD-5F288451C5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94053" y="6320609"/>
            <a:ext cx="994771" cy="544990"/>
          </a:xfrm>
          <a:prstGeom prst="rect">
            <a:avLst/>
          </a:prstGeom>
        </p:spPr>
      </p:pic>
    </p:spTree>
    <p:extLst>
      <p:ext uri="{BB962C8B-B14F-4D97-AF65-F5344CB8AC3E}">
        <p14:creationId xmlns:p14="http://schemas.microsoft.com/office/powerpoint/2010/main" val="278262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7" name="Segnaposto contenuto 16" descr="Immagine che contiene rosso, sedendo, guardando, arancia&#10;&#10;Descrizione generata automaticamente">
            <a:extLst>
              <a:ext uri="{FF2B5EF4-FFF2-40B4-BE49-F238E27FC236}">
                <a16:creationId xmlns:a16="http://schemas.microsoft.com/office/drawing/2014/main" id="{BF8750C4-1573-4FB2-B7FE-B2439EC41CB1}"/>
              </a:ext>
            </a:extLst>
          </p:cNvPr>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l="15607" r="10144"/>
          <a:stretch/>
        </p:blipFill>
        <p:spPr>
          <a:xfrm>
            <a:off x="6371084" y="902941"/>
            <a:ext cx="5086301" cy="5052117"/>
          </a:xfrm>
          <a:prstGeom prst="rect">
            <a:avLst/>
          </a:prstGeom>
          <a:noFill/>
          <a:ln w="76200">
            <a:solidFill>
              <a:schemeClr val="tx1"/>
            </a:solidFill>
            <a:miter lim="800000"/>
          </a:ln>
        </p:spPr>
      </p:pic>
      <p:sp>
        <p:nvSpPr>
          <p:cNvPr id="2" name="Titolo 1">
            <a:extLst>
              <a:ext uri="{FF2B5EF4-FFF2-40B4-BE49-F238E27FC236}">
                <a16:creationId xmlns:a16="http://schemas.microsoft.com/office/drawing/2014/main" id="{4C1DDFFD-1A05-4C90-9A1F-FD98BA3AD9AE}"/>
              </a:ext>
            </a:extLst>
          </p:cNvPr>
          <p:cNvSpPr>
            <a:spLocks noGrp="1"/>
          </p:cNvSpPr>
          <p:nvPr>
            <p:ph type="title"/>
          </p:nvPr>
        </p:nvSpPr>
        <p:spPr>
          <a:xfrm>
            <a:off x="1065213" y="1377915"/>
            <a:ext cx="4237111" cy="710952"/>
          </a:xfrm>
          <a:prstGeom prst="rect">
            <a:avLst/>
          </a:prstGeom>
        </p:spPr>
        <p:txBody>
          <a:bodyPr anchor="b">
            <a:normAutofit/>
          </a:bodyPr>
          <a:lstStyle/>
          <a:p>
            <a:r>
              <a:rPr lang="it-IT" sz="3600" dirty="0">
                <a:solidFill>
                  <a:schemeClr val="tx1"/>
                </a:solidFill>
              </a:rPr>
              <a:t>Authority Analysis</a:t>
            </a:r>
            <a:endParaRPr lang="en-GB" sz="3600" dirty="0">
              <a:solidFill>
                <a:schemeClr val="tx1"/>
              </a:solidFill>
            </a:endParaRPr>
          </a:p>
        </p:txBody>
      </p:sp>
      <p:pic>
        <p:nvPicPr>
          <p:cNvPr id="20" name="Immagine 19">
            <a:extLst>
              <a:ext uri="{FF2B5EF4-FFF2-40B4-BE49-F238E27FC236}">
                <a16:creationId xmlns:a16="http://schemas.microsoft.com/office/drawing/2014/main" id="{0AF59F7A-B973-4816-810F-96135EB472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94053" y="6320609"/>
            <a:ext cx="994771" cy="544990"/>
          </a:xfrm>
          <a:prstGeom prst="rect">
            <a:avLst/>
          </a:prstGeom>
        </p:spPr>
      </p:pic>
      <p:sp>
        <p:nvSpPr>
          <p:cNvPr id="6" name="Segnaposto testo 3">
            <a:extLst>
              <a:ext uri="{FF2B5EF4-FFF2-40B4-BE49-F238E27FC236}">
                <a16:creationId xmlns:a16="http://schemas.microsoft.com/office/drawing/2014/main" id="{0F17FB8A-E058-4403-9DDC-ED90D483B911}"/>
              </a:ext>
            </a:extLst>
          </p:cNvPr>
          <p:cNvSpPr txBox="1">
            <a:spLocks/>
          </p:cNvSpPr>
          <p:nvPr/>
        </p:nvSpPr>
        <p:spPr>
          <a:xfrm>
            <a:off x="515637" y="2996951"/>
            <a:ext cx="5336262" cy="4320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9pPr>
          </a:lstStyle>
          <a:p>
            <a:pPr marL="457200" indent="-457200">
              <a:buFont typeface="Arial" panose="020B0604020202020204" pitchFamily="34" charset="0"/>
              <a:buChar char="•"/>
            </a:pPr>
            <a:r>
              <a:rPr lang="it-IT" sz="2800" dirty="0"/>
              <a:t>Hyperlink Induced Topic Search</a:t>
            </a:r>
          </a:p>
          <a:p>
            <a:pPr marL="457200" indent="-457200">
              <a:buFont typeface="Arial" panose="020B0604020202020204" pitchFamily="34" charset="0"/>
              <a:buChar char="•"/>
            </a:pPr>
            <a:endParaRPr lang="it-IT" sz="2800" dirty="0"/>
          </a:p>
          <a:p>
            <a:pPr marL="457200" indent="-457200">
              <a:buFont typeface="Arial" panose="020B0604020202020204" pitchFamily="34" charset="0"/>
              <a:buChar char="•"/>
            </a:pPr>
            <a:r>
              <a:rPr lang="it-IT" sz="2800" dirty="0"/>
              <a:t>Identificazione Utenti Authority</a:t>
            </a:r>
          </a:p>
        </p:txBody>
      </p:sp>
    </p:spTree>
    <p:extLst>
      <p:ext uri="{BB962C8B-B14F-4D97-AF65-F5344CB8AC3E}">
        <p14:creationId xmlns:p14="http://schemas.microsoft.com/office/powerpoint/2010/main" val="377571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unnel blu digitale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85_TF02895261_TF02895261.potx" id="{E5890FEB-C08F-4B20-AFC8-EDED03211146}" vid="{8B73CB74-F9A9-47B8-B72A-01F97D003923}"/>
    </a:ext>
  </a:extLst>
</a:theme>
</file>

<file path=ppt/theme/theme2.xml><?xml version="1.0" encoding="utf-8"?>
<a:theme xmlns:a="http://schemas.openxmlformats.org/drawingml/2006/main" name="Tema di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i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3.xml><?xml version="1.0" encoding="utf-8"?>
<ds:datastoreItem xmlns:ds="http://schemas.openxmlformats.org/officeDocument/2006/customXml" ds:itemID="{00E41224-0370-4595-877C-23316CD80004}">
  <ds:schemaRefs>
    <ds:schemaRef ds:uri="http://schemas.microsoft.com/office/2006/metadata/properties"/>
    <ds:schemaRef ds:uri="http://schemas.microsoft.com/office/2006/documentManagement/types"/>
    <ds:schemaRef ds:uri="4873beb7-5857-4685-be1f-d57550cc96cc"/>
    <ds:schemaRef ds:uri="http://schemas.openxmlformats.org/package/2006/metadata/core-properties"/>
    <ds:schemaRef ds:uri="http://purl.org/dc/elements/1.1/"/>
    <ds:schemaRef ds:uri="http://schemas.microsoft.com/office/infopath/2007/PartnerControls"/>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2615</Words>
  <Application>Microsoft Office PowerPoint</Application>
  <PresentationFormat>Personalizzato</PresentationFormat>
  <Paragraphs>220</Paragraphs>
  <Slides>21</Slides>
  <Notes>21</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21</vt:i4>
      </vt:variant>
    </vt:vector>
  </HeadingPairs>
  <TitlesOfParts>
    <vt:vector size="24" baseType="lpstr">
      <vt:lpstr>Arial</vt:lpstr>
      <vt:lpstr>Corbel</vt:lpstr>
      <vt:lpstr>Tunnel blu digitale 16x9</vt:lpstr>
      <vt:lpstr>Social Network Analysis basata su Tecniche di Machine Learning</vt:lpstr>
      <vt:lpstr>Scenario</vt:lpstr>
      <vt:lpstr>Research Question</vt:lpstr>
      <vt:lpstr>Architettura del Sistema</vt:lpstr>
      <vt:lpstr>Rete Centrata su singolo utente</vt:lpstr>
      <vt:lpstr>Dataset</vt:lpstr>
      <vt:lpstr>Modellazione Relazioni Implicite tra Utenti</vt:lpstr>
      <vt:lpstr>Comunità</vt:lpstr>
      <vt:lpstr>Authority Analysis</vt:lpstr>
      <vt:lpstr>Confronto Algoritmi Clustering : K-Means</vt:lpstr>
      <vt:lpstr>Confronto Algoritmi Clustering : DBSCAN</vt:lpstr>
      <vt:lpstr>Latent Dirichlet Analysis</vt:lpstr>
      <vt:lpstr>Sentiment Analysis</vt:lpstr>
      <vt:lpstr>Linear Support Vector Machines</vt:lpstr>
      <vt:lpstr>Non-Linear SVM : Tuning iperparametri</vt:lpstr>
      <vt:lpstr>Non-Linear SVM : Rilevamento entità target</vt:lpstr>
      <vt:lpstr>Presentazione standard di PowerPoint</vt:lpstr>
      <vt:lpstr>Confronto Classificatori Sentiment Analysis  Metrica:  F1-Measure</vt:lpstr>
      <vt:lpstr>Polarizzazione utenti comunità  Caso di studio: Repubblicani VS Democratici</vt:lpstr>
      <vt:lpstr>CONCLUSIONI E SVILUPPI FUTURI</vt:lpstr>
      <vt:lpstr>Social Network Analysis basata su Tecniche di Machine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2019-10-16T20:27:23Z</dcterms:created>
  <dcterms:modified xsi:type="dcterms:W3CDTF">2019-10-20T18:56:13Z</dcterms:modified>
</cp:coreProperties>
</file>